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1554" r:id="rId2"/>
    <p:sldId id="1537" r:id="rId3"/>
    <p:sldId id="1540" r:id="rId4"/>
    <p:sldId id="1539" r:id="rId5"/>
    <p:sldId id="1490" r:id="rId6"/>
    <p:sldId id="1493" r:id="rId7"/>
    <p:sldId id="1492" r:id="rId8"/>
    <p:sldId id="1494" r:id="rId9"/>
    <p:sldId id="1495" r:id="rId10"/>
    <p:sldId id="1467" r:id="rId11"/>
    <p:sldId id="1496" r:id="rId12"/>
    <p:sldId id="1497" r:id="rId13"/>
    <p:sldId id="1498" r:id="rId14"/>
    <p:sldId id="1499" r:id="rId15"/>
    <p:sldId id="1500" r:id="rId16"/>
    <p:sldId id="1506" r:id="rId17"/>
    <p:sldId id="1507" r:id="rId18"/>
    <p:sldId id="1501" r:id="rId19"/>
    <p:sldId id="1542" r:id="rId20"/>
    <p:sldId id="1503" r:id="rId21"/>
    <p:sldId id="1504" r:id="rId22"/>
    <p:sldId id="1508" r:id="rId23"/>
    <p:sldId id="1543" r:id="rId24"/>
    <p:sldId id="1469" r:id="rId25"/>
    <p:sldId id="1519" r:id="rId26"/>
    <p:sldId id="1470" r:id="rId27"/>
    <p:sldId id="1471" r:id="rId28"/>
    <p:sldId id="1472" r:id="rId29"/>
    <p:sldId id="1473" r:id="rId30"/>
    <p:sldId id="1474" r:id="rId31"/>
    <p:sldId id="1478" r:id="rId32"/>
    <p:sldId id="1481" r:id="rId33"/>
    <p:sldId id="1482" r:id="rId34"/>
    <p:sldId id="1483" r:id="rId35"/>
    <p:sldId id="1445" r:id="rId36"/>
    <p:sldId id="1509" r:id="rId37"/>
    <p:sldId id="1510" r:id="rId38"/>
    <p:sldId id="1544" r:id="rId39"/>
    <p:sldId id="1512" r:id="rId40"/>
    <p:sldId id="1513" r:id="rId41"/>
    <p:sldId id="1555" r:id="rId42"/>
    <p:sldId id="1514" r:id="rId43"/>
    <p:sldId id="1515" r:id="rId44"/>
    <p:sldId id="1545" r:id="rId45"/>
    <p:sldId id="1517" r:id="rId46"/>
    <p:sldId id="1533" r:id="rId47"/>
    <p:sldId id="1534" r:id="rId48"/>
    <p:sldId id="1523" r:id="rId49"/>
    <p:sldId id="1476" r:id="rId50"/>
    <p:sldId id="1479" r:id="rId51"/>
    <p:sldId id="1531" r:id="rId52"/>
    <p:sldId id="1529" r:id="rId53"/>
    <p:sldId id="1480" r:id="rId54"/>
    <p:sldId id="1526" r:id="rId55"/>
    <p:sldId id="1530" r:id="rId56"/>
    <p:sldId id="1536" r:id="rId57"/>
    <p:sldId id="1535" r:id="rId58"/>
    <p:sldId id="1520" r:id="rId59"/>
    <p:sldId id="1521" r:id="rId60"/>
    <p:sldId id="1541" r:id="rId61"/>
    <p:sldId id="1546" r:id="rId62"/>
    <p:sldId id="1551" r:id="rId63"/>
    <p:sldId id="1547" r:id="rId64"/>
    <p:sldId id="1549" r:id="rId65"/>
    <p:sldId id="1550" r:id="rId66"/>
    <p:sldId id="1553" r:id="rId67"/>
    <p:sldId id="1486" r:id="rId68"/>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10" autoAdjust="0"/>
    <p:restoredTop sz="75202" autoAdjust="0"/>
  </p:normalViewPr>
  <p:slideViewPr>
    <p:cSldViewPr>
      <p:cViewPr varScale="1">
        <p:scale>
          <a:sx n="108" d="100"/>
          <a:sy n="108" d="100"/>
        </p:scale>
        <p:origin x="1072" y="20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60</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39372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61</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39372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gi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a:solidFill>
                  <a:schemeClr val="bg2"/>
                </a:solidFill>
                <a:latin typeface="Gill Sans"/>
                <a:cs typeface="Gill Sans"/>
              </a:rPr>
              <a:t>Data-Intensive Distributed Computing</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a:solidFill>
                  <a:schemeClr val="bg2"/>
                </a:solidFill>
                <a:latin typeface="Gill Sans"/>
                <a:cs typeface="Gill Sans"/>
              </a:rPr>
              <a:t>Part 2: </a:t>
            </a:r>
            <a:r>
              <a:rPr lang="en-US" sz="2600" b="0" dirty="0">
                <a:solidFill>
                  <a:schemeClr val="bg2"/>
                </a:solidFill>
                <a:latin typeface="Gill Sans"/>
                <a:cs typeface="Gill Sans"/>
              </a:rPr>
              <a:t>From MapReduce to Spark (1/2)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451/651 (Fall 2018)</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Jimmy Lin</a:t>
            </a:r>
          </a:p>
          <a:p>
            <a:pPr algn="ctr" eaLnBrk="1" hangingPunct="1"/>
            <a:r>
              <a:rPr lang="en-US" sz="2000" b="0" dirty="0">
                <a:solidFill>
                  <a:schemeClr val="bg2"/>
                </a:solidFill>
                <a:latin typeface="Gill Sans"/>
                <a:cs typeface="Gill Sans"/>
              </a:rPr>
              <a:t>David R. Cheriton School of Computer Science</a:t>
            </a:r>
          </a:p>
          <a:p>
            <a:pPr algn="ctr" eaLnBrk="1" hangingPunct="1"/>
            <a:r>
              <a:rPr lang="en-US" sz="2000" b="0" dirty="0">
                <a:solidFill>
                  <a:schemeClr val="bg2"/>
                </a:solidFill>
                <a:latin typeface="Gill Sans"/>
                <a:cs typeface="Gill Sans"/>
              </a:rPr>
              <a:t>University of Waterloo</a:t>
            </a: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September 20, 2018</a:t>
            </a: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These slides are available at http://</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/bigdata-2018f/</a:t>
            </a:r>
          </a:p>
        </p:txBody>
      </p:sp>
      <p:pic>
        <p:nvPicPr>
          <p:cNvPr id="2" name="Picture 1" descr="waterloo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149676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a:solidFill>
                  <a:srgbClr val="FFFFFF"/>
                </a:solidFill>
                <a:latin typeface="Gill Sans"/>
                <a:cs typeface="Gill Sans"/>
              </a:rPr>
              <a:t>Jeff </a:t>
            </a:r>
            <a:r>
              <a:rPr lang="en-US" b="0" dirty="0" err="1">
                <a:solidFill>
                  <a:srgbClr val="FFFFFF"/>
                </a:solidFill>
                <a:latin typeface="Gill Sans"/>
                <a:cs typeface="Gill Sans"/>
              </a:rPr>
              <a:t>Hammerbacher</a:t>
            </a:r>
            <a:r>
              <a:rPr lang="en-US" b="0" dirty="0">
                <a:solidFill>
                  <a:srgbClr val="FFFFFF"/>
                </a:solidFill>
                <a:latin typeface="Gill Sans"/>
                <a:cs typeface="Gill Sans"/>
              </a:rPr>
              <a:t>, Information Platforms and the Rise of the Data Scientist. </a:t>
            </a:r>
            <a:br>
              <a:rPr lang="en-US" b="0" dirty="0">
                <a:solidFill>
                  <a:srgbClr val="FFFFFF"/>
                </a:solidFill>
                <a:latin typeface="Gill Sans"/>
                <a:cs typeface="Gill Sans"/>
              </a:rPr>
            </a:br>
            <a:r>
              <a:rPr lang="en-US" b="0" dirty="0">
                <a:solidFill>
                  <a:srgbClr val="FFFFFF"/>
                </a:solidFill>
                <a:latin typeface="Gill Sans"/>
                <a:cs typeface="Gill Sans"/>
              </a:rPr>
              <a:t>In, </a:t>
            </a:r>
            <a:r>
              <a:rPr lang="en-US" b="0" i="1" dirty="0">
                <a:solidFill>
                  <a:srgbClr val="FFFFFF"/>
                </a:solidFill>
                <a:latin typeface="Gill Sans"/>
                <a:cs typeface="Gill Sans"/>
              </a:rPr>
              <a:t>Beautiful Data</a:t>
            </a:r>
            <a:r>
              <a:rPr lang="en-US" b="0" dirty="0">
                <a:solidFill>
                  <a:srgbClr val="FFFFFF"/>
                </a:solidFill>
                <a:latin typeface="Gill Sans"/>
                <a:cs typeface="Gill Sans"/>
              </a:rPr>
              <a:t>, O’Reilly, 2009. </a:t>
            </a:r>
            <a:endParaRPr lang="en-US" sz="1050" b="0" dirty="0">
              <a:solidFill>
                <a:srgbClr val="FFFFFF"/>
              </a:solidFill>
              <a:latin typeface="Gill Sans"/>
              <a:cs typeface="Gill Sans"/>
            </a:endParaRPr>
          </a:p>
        </p:txBody>
      </p:sp>
      <p:sp>
        <p:nvSpPr>
          <p:cNvPr id="8" name="TextBox 7"/>
          <p:cNvSpPr txBox="1"/>
          <p:nvPr/>
        </p:nvSpPr>
        <p:spPr>
          <a:xfrm rot="21115892">
            <a:off x="2070258" y="1326330"/>
            <a:ext cx="4820863" cy="523220"/>
          </a:xfrm>
          <a:prstGeom prst="rect">
            <a:avLst/>
          </a:prstGeom>
          <a:noFill/>
        </p:spPr>
        <p:txBody>
          <a:bodyPr wrap="square" rtlCol="0">
            <a:spAutoFit/>
          </a:bodyPr>
          <a:lstStyle/>
          <a:p>
            <a:pPr algn="ctr"/>
            <a:r>
              <a:rPr lang="en-US" sz="2800" b="0" dirty="0">
                <a:solidFill>
                  <a:srgbClr val="FF0000"/>
                </a:solidFill>
                <a:latin typeface="Gill Sans"/>
                <a:cs typeface="Gill Sans"/>
              </a:rPr>
              <a:t>Story for another day….</a:t>
            </a:r>
          </a:p>
        </p:txBody>
      </p:sp>
    </p:spTree>
    <p:extLst>
      <p:ext uri="{BB962C8B-B14F-4D97-AF65-F5344CB8AC3E}">
        <p14:creationId xmlns:p14="http://schemas.microsoft.com/office/powerpoint/2010/main" val="1045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a:t>Source: Wikipedia (Pig)</a:t>
            </a:r>
          </a:p>
        </p:txBody>
      </p:sp>
      <p:sp>
        <p:nvSpPr>
          <p:cNvPr id="6" name="Title 1"/>
          <p:cNvSpPr txBox="1">
            <a:spLocks/>
          </p:cNvSpPr>
          <p:nvPr/>
        </p:nvSpPr>
        <p:spPr>
          <a:xfrm>
            <a:off x="0" y="2209800"/>
            <a:ext cx="9144000" cy="685800"/>
          </a:xfrm>
          <a:prstGeom prst="rect">
            <a:avLst/>
          </a:prstGeom>
        </p:spPr>
        <p:txBody>
          <a:bodyPr/>
          <a:lstStyle/>
          <a:p>
            <a:pPr lvl="0" algn="ctr">
              <a:defRPr/>
            </a:pPr>
            <a:r>
              <a:rPr lang="en-US" sz="3600" b="0" kern="0" dirty="0">
                <a:latin typeface="Gill Sans"/>
                <a:cs typeface="Gill Sans"/>
              </a:rPr>
              <a:t>Pig!</a:t>
            </a:r>
          </a:p>
        </p:txBody>
      </p:sp>
    </p:spTree>
    <p:extLst>
      <p:ext uri="{BB962C8B-B14F-4D97-AF65-F5344CB8AC3E}">
        <p14:creationId xmlns:p14="http://schemas.microsoft.com/office/powerpoint/2010/main" val="215757731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4"/>
          <p:cNvGraphicFramePr>
            <a:graphicFrameLocks/>
          </p:cNvGraphicFramePr>
          <p:nvPr>
            <p:extLst>
              <p:ext uri="{D42A27DB-BD31-4B8C-83A1-F6EECF244321}">
                <p14:modId xmlns:p14="http://schemas.microsoft.com/office/powerpoint/2010/main" val="2649012910"/>
              </p:ext>
            </p:extLst>
          </p:nvPr>
        </p:nvGraphicFramePr>
        <p:xfrm>
          <a:off x="442912" y="2438400"/>
          <a:ext cx="4052888" cy="2947990"/>
        </p:xfrm>
        <a:graphic>
          <a:graphicData uri="http://schemas.openxmlformats.org/drawingml/2006/table">
            <a:tbl>
              <a:tblPr/>
              <a:tblGrid>
                <a:gridCol w="1004888">
                  <a:extLst>
                    <a:ext uri="{9D8B030D-6E8A-4147-A177-3AD203B41FA5}">
                      <a16:colId xmlns:a16="http://schemas.microsoft.com/office/drawing/2014/main" val="20000"/>
                    </a:ext>
                  </a:extLst>
                </a:gridCol>
                <a:gridCol w="2058987">
                  <a:extLst>
                    <a:ext uri="{9D8B030D-6E8A-4147-A177-3AD203B41FA5}">
                      <a16:colId xmlns:a16="http://schemas.microsoft.com/office/drawing/2014/main" val="20001"/>
                    </a:ext>
                  </a:extLst>
                </a:gridCol>
                <a:gridCol w="989013">
                  <a:extLst>
                    <a:ext uri="{9D8B030D-6E8A-4147-A177-3AD203B41FA5}">
                      <a16:colId xmlns:a16="http://schemas.microsoft.com/office/drawing/2014/main" val="20002"/>
                    </a:ext>
                  </a:extLst>
                </a:gridCol>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graphicFrame>
        <p:nvGraphicFramePr>
          <p:cNvPr id="17" name="Content Placeholder 4"/>
          <p:cNvGraphicFramePr>
            <a:graphicFrameLocks noGrp="1"/>
          </p:cNvGraphicFramePr>
          <p:nvPr>
            <p:extLst>
              <p:ext uri="{D42A27DB-BD31-4B8C-83A1-F6EECF244321}">
                <p14:modId xmlns:p14="http://schemas.microsoft.com/office/powerpoint/2010/main" val="217993772"/>
              </p:ext>
            </p:extLst>
          </p:nvPr>
        </p:nvGraphicFramePr>
        <p:xfrm>
          <a:off x="4876800" y="2438400"/>
          <a:ext cx="3657600" cy="2947990"/>
        </p:xfrm>
        <a:graphic>
          <a:graphicData uri="http://schemas.openxmlformats.org/drawingml/2006/table">
            <a:tbl>
              <a:tblPr/>
              <a:tblGrid>
                <a:gridCol w="1295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extLst>
                  <a:ext uri="{0D108BD9-81ED-4DB2-BD59-A6C34878D82A}">
                    <a16:rowId xmlns:a16="http://schemas.microsoft.com/office/drawing/2014/main" val="10000"/>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sp>
        <p:nvSpPr>
          <p:cNvPr id="18" name="TextBox 17"/>
          <p:cNvSpPr txBox="1">
            <a:spLocks noChangeArrowheads="1"/>
          </p:cNvSpPr>
          <p:nvPr/>
        </p:nvSpPr>
        <p:spPr bwMode="auto">
          <a:xfrm>
            <a:off x="2093913" y="1752600"/>
            <a:ext cx="844853"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Visits</a:t>
            </a:r>
            <a:endParaRPr lang="en-US" sz="1400" b="0" dirty="0">
              <a:solidFill>
                <a:schemeClr val="bg1"/>
              </a:solidFill>
              <a:latin typeface="Gill Sans"/>
              <a:ea typeface="ＭＳ Ｐゴシック" pitchFamily="48" charset="-128"/>
              <a:cs typeface="Gill Sans"/>
            </a:endParaRPr>
          </a:p>
        </p:txBody>
      </p:sp>
      <p:sp>
        <p:nvSpPr>
          <p:cNvPr id="19" name="TextBox 18"/>
          <p:cNvSpPr txBox="1">
            <a:spLocks noChangeArrowheads="1"/>
          </p:cNvSpPr>
          <p:nvPr/>
        </p:nvSpPr>
        <p:spPr bwMode="auto">
          <a:xfrm>
            <a:off x="6164262" y="1752600"/>
            <a:ext cx="1384964"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URL  Info</a:t>
            </a:r>
            <a:endParaRPr lang="en-US" sz="1400" b="0" dirty="0">
              <a:solidFill>
                <a:schemeClr val="bg1"/>
              </a:solidFill>
              <a:latin typeface="Gill Sans"/>
              <a:ea typeface="ＭＳ Ｐゴシック" pitchFamily="48" charset="-128"/>
              <a:cs typeface="Gill Sans"/>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sp>
        <p:nvSpPr>
          <p:cNvPr id="28" name="TextBox 3"/>
          <p:cNvSpPr txBox="1">
            <a:spLocks noChangeArrowheads="1"/>
          </p:cNvSpPr>
          <p:nvPr/>
        </p:nvSpPr>
        <p:spPr bwMode="auto">
          <a:xfrm>
            <a:off x="1" y="1138535"/>
            <a:ext cx="9144000" cy="461665"/>
          </a:xfrm>
          <a:prstGeom prst="rect">
            <a:avLst/>
          </a:prstGeom>
          <a:noFill/>
          <a:ln w="9525">
            <a:noFill/>
            <a:miter lim="800000"/>
            <a:headEnd/>
            <a:tailEnd/>
          </a:ln>
        </p:spPr>
        <p:txBody>
          <a:bodyPr wrap="square">
            <a:spAutoFit/>
          </a:bodyPr>
          <a:lstStyle/>
          <a:p>
            <a:pPr algn="ctr" defTabSz="457200">
              <a:defRPr/>
            </a:pPr>
            <a:r>
              <a:rPr lang="en-US" sz="2400" b="0" dirty="0">
                <a:solidFill>
                  <a:schemeClr val="bg1"/>
                </a:solidFill>
                <a:latin typeface="Gill Sans"/>
                <a:ea typeface="ＭＳ Ｐゴシック" pitchFamily="48" charset="-128"/>
                <a:cs typeface="Gill Sans"/>
              </a:rPr>
              <a:t>Task: 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2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a:t>
            </a:r>
          </a:p>
        </p:txBody>
      </p:sp>
    </p:spTree>
    <p:extLst>
      <p:ext uri="{BB962C8B-B14F-4D97-AF65-F5344CB8AC3E}">
        <p14:creationId xmlns:p14="http://schemas.microsoft.com/office/powerpoint/2010/main" val="125892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6002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visits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chemeClr val="accent2"/>
                </a:solidFill>
                <a:latin typeface="Andale Mono"/>
                <a:cs typeface="Andale Mono"/>
              </a:rPr>
              <a:t>‘/data/visits’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(user,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time);</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gVisits</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visits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latin typeface="Andale Mono"/>
                <a:cs typeface="Andale Mono"/>
              </a:rPr>
              <a:t> </a:t>
            </a:r>
            <a:r>
              <a:rPr lang="en-US" sz="1800" b="0" kern="0" dirty="0" err="1">
                <a:solidFill>
                  <a:srgbClr val="F79646"/>
                </a:solidFill>
                <a:latin typeface="Andale Mono"/>
                <a:cs typeface="Andale Mono"/>
              </a:rPr>
              <a:t>foreach</a:t>
            </a:r>
            <a:r>
              <a:rPr lang="en-US" sz="1800" b="0" kern="0" dirty="0">
                <a:latin typeface="Andale Mono"/>
                <a:cs typeface="Andale Mono"/>
              </a:rPr>
              <a:t> </a:t>
            </a:r>
            <a:r>
              <a:rPr lang="en-US" sz="1800" b="0" kern="0" dirty="0" err="1">
                <a:solidFill>
                  <a:schemeClr val="bg1"/>
                </a:solidFill>
                <a:latin typeface="Andale Mono"/>
                <a:cs typeface="Andale Mono"/>
              </a:rPr>
              <a:t>gVisits</a:t>
            </a:r>
            <a:r>
              <a:rPr lang="en-US" sz="1800" b="0" kern="0" dirty="0">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rgbClr val="C0504D"/>
                </a:solidFill>
                <a:latin typeface="Andale Mono"/>
                <a:cs typeface="Andale Mono"/>
              </a:rPr>
              <a:t>‘/data/</a:t>
            </a:r>
            <a:r>
              <a:rPr lang="en-US" sz="1800" b="0" kern="0" dirty="0" err="1">
                <a:solidFill>
                  <a:srgbClr val="C0504D"/>
                </a:solidFill>
                <a:latin typeface="Andale Mono"/>
                <a:cs typeface="Andale Mono"/>
              </a:rPr>
              <a:t>urlInfo</a:t>
            </a:r>
            <a:r>
              <a:rPr lang="en-US" sz="1800" b="0" kern="0" dirty="0">
                <a:solidFill>
                  <a:srgbClr val="C0504D"/>
                </a:solidFill>
                <a:latin typeface="Andale Mono"/>
                <a:cs typeface="Andale Mono"/>
              </a:rPr>
              <a:t>’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category, </a:t>
            </a:r>
            <a:r>
              <a:rPr lang="en-US" sz="1800" b="0" kern="0" dirty="0" err="1">
                <a:solidFill>
                  <a:schemeClr val="bg1"/>
                </a:solidFill>
                <a:latin typeface="Andale Mono"/>
                <a:cs typeface="Andale Mono"/>
              </a:rPr>
              <a:t>pRank</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join</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category;</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 </a:t>
            </a:r>
            <a:r>
              <a:rPr lang="en-US" sz="1800" b="0" kern="0" dirty="0" err="1">
                <a:solidFill>
                  <a:srgbClr val="F79646"/>
                </a:solidFill>
                <a:latin typeface="Andale Mono"/>
                <a:cs typeface="Andale Mono"/>
              </a:rPr>
              <a:t>foreach</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1800" b="0" kern="0" dirty="0">
              <a:latin typeface="Andale Mono"/>
              <a:cs typeface="Andale Mono"/>
            </a:endParaRPr>
          </a:p>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store </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into ‘/data/</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 Script</a:t>
            </a:r>
          </a:p>
        </p:txBody>
      </p:sp>
    </p:spTree>
    <p:extLst>
      <p:ext uri="{BB962C8B-B14F-4D97-AF65-F5344CB8AC3E}">
        <p14:creationId xmlns:p14="http://schemas.microsoft.com/office/powerpoint/2010/main" val="318734822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2" name="Rounded Rectangle 31"/>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a:solidFill>
                  <a:srgbClr val="FFFFFF"/>
                </a:solidFill>
                <a:latin typeface="Gill Sans"/>
                <a:cs typeface="Gill Sans"/>
              </a:rPr>
              <a:t>visits</a:t>
            </a:r>
          </a:p>
        </p:txBody>
      </p:sp>
      <p:sp>
        <p:nvSpPr>
          <p:cNvPr id="33" name="Rounded Rectangle 32"/>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4" name="Rounded Rectangle 33"/>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5" name="Rounded Rectangle 34"/>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err="1">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7" name="Rounded Rectangle 36"/>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38" name="Rounded Rectangle 37"/>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top(</a:t>
            </a:r>
            <a:r>
              <a:rPr kumimoji="0" lang="en-US" sz="1800" b="0" i="0" u="none" strike="noStrike" kern="0" cap="none" spc="0" normalizeH="0" baseline="0" noProof="0" dirty="0" err="1">
                <a:ln>
                  <a:noFill/>
                </a:ln>
                <a:solidFill>
                  <a:srgbClr val="FFFFFF"/>
                </a:solidFill>
                <a:effectLst/>
                <a:uLnTx/>
                <a:uFillTx/>
                <a:latin typeface="Gill Sans"/>
                <a:cs typeface="Gill Sans"/>
              </a:rPr>
              <a:t>urls</a:t>
            </a:r>
            <a:r>
              <a:rPr kumimoji="0" lang="en-US" sz="1800" b="0" i="0" u="none" strike="noStrike" kern="0" cap="none" spc="0" normalizeH="0" baseline="0" noProof="0" dirty="0">
                <a:ln>
                  <a:noFill/>
                </a:ln>
                <a:solidFill>
                  <a:srgbClr val="FFFFFF"/>
                </a:solidFill>
                <a:effectLst/>
                <a:uLnTx/>
                <a:uFillTx/>
                <a:latin typeface="Gill Sans"/>
                <a:cs typeface="Gill Sans"/>
              </a:rPr>
              <a:t>, 10)</a:t>
            </a:r>
          </a:p>
        </p:txBody>
      </p:sp>
      <p:cxnSp>
        <p:nvCxnSpPr>
          <p:cNvPr id="42" name="Straight Arrow Connector 41"/>
          <p:cNvCxnSpPr>
            <a:cxnSpLocks noChangeShapeType="1"/>
            <a:stCxn id="36" idx="2"/>
            <a:endCxn id="37"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Query Plan</a:t>
            </a:r>
          </a:p>
        </p:txBody>
      </p:sp>
    </p:spTree>
    <p:extLst>
      <p:ext uri="{BB962C8B-B14F-4D97-AF65-F5344CB8AC3E}">
        <p14:creationId xmlns:p14="http://schemas.microsoft.com/office/powerpoint/2010/main" val="290558638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2" name="Straight Arrow Connector 31"/>
          <p:cNvCxnSpPr>
            <a:cxnSpLocks noChangeShapeType="1"/>
            <a:stCxn id="37"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3" name="Straight Arrow Connector 32"/>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4" name="Rounded Rectangle 33"/>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a:solidFill>
                  <a:srgbClr val="FFFFFF"/>
                </a:solidFill>
                <a:latin typeface="Gill Sans"/>
                <a:cs typeface="Gill Sans"/>
              </a:rPr>
              <a:t>visits</a:t>
            </a:r>
          </a:p>
        </p:txBody>
      </p:sp>
      <p:sp>
        <p:nvSpPr>
          <p:cNvPr id="35" name="Rounded Rectangle 34"/>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7" name="Rounded Rectangle 36"/>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load </a:t>
            </a:r>
            <a:r>
              <a:rPr lang="en-US" sz="1800" b="0" dirty="0" err="1">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8" name="Rounded Rectangle 37"/>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9" name="Rounded Rectangle 38"/>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40" name="Rounded Rectangle 39"/>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Gill Sans"/>
                <a:cs typeface="Gill Sans"/>
              </a:rPr>
              <a:t>foreach</a:t>
            </a:r>
            <a:r>
              <a:rPr kumimoji="0" lang="en-US" sz="1800" b="0" i="0" u="none" strike="noStrike" kern="0" cap="none" spc="0" normalizeH="0" baseline="0" noProof="0" dirty="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top(</a:t>
            </a:r>
            <a:r>
              <a:rPr kumimoji="0" lang="en-US" sz="1800" b="0" i="0" u="none" strike="noStrike" kern="0" cap="none" spc="0" normalizeH="0" baseline="0" noProof="0" dirty="0" err="1">
                <a:ln>
                  <a:noFill/>
                </a:ln>
                <a:solidFill>
                  <a:srgbClr val="FFFFFF"/>
                </a:solidFill>
                <a:effectLst/>
                <a:uLnTx/>
                <a:uFillTx/>
                <a:latin typeface="Gill Sans"/>
                <a:cs typeface="Gill Sans"/>
              </a:rPr>
              <a:t>urls</a:t>
            </a:r>
            <a:r>
              <a:rPr kumimoji="0" lang="en-US" sz="1800" b="0" i="0" u="none" strike="noStrike" kern="0" cap="none" spc="0" normalizeH="0" baseline="0" noProof="0" dirty="0">
                <a:ln>
                  <a:noFill/>
                </a:ln>
                <a:solidFill>
                  <a:srgbClr val="FFFFFF"/>
                </a:solidFill>
                <a:effectLst/>
                <a:uLnTx/>
                <a:uFillTx/>
                <a:latin typeface="Gill Sans"/>
                <a:cs typeface="Gill Sans"/>
              </a:rPr>
              <a:t>, 10)</a:t>
            </a:r>
          </a:p>
        </p:txBody>
      </p:sp>
      <p:cxnSp>
        <p:nvCxnSpPr>
          <p:cNvPr id="41" name="Straight Arrow Connector 40"/>
          <p:cNvCxnSpPr>
            <a:cxnSpLocks noChangeShapeType="1"/>
            <a:stCxn id="38" idx="2"/>
            <a:endCxn id="39"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2" name="Straight Arrow Connector 41"/>
          <p:cNvCxnSpPr>
            <a:cxnSpLocks noChangeShapeType="1"/>
            <a:stCxn id="39" idx="2"/>
            <a:endCxn id="40"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44" name="Rounded Rectangle 43"/>
          <p:cNvSpPr>
            <a:spLocks noChangeArrowheads="1"/>
          </p:cNvSpPr>
          <p:nvPr/>
        </p:nvSpPr>
        <p:spPr bwMode="auto">
          <a:xfrm>
            <a:off x="533400" y="15240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5" name="TextBox 44"/>
          <p:cNvSpPr txBox="1">
            <a:spLocks noChangeArrowheads="1"/>
          </p:cNvSpPr>
          <p:nvPr/>
        </p:nvSpPr>
        <p:spPr bwMode="auto">
          <a:xfrm>
            <a:off x="3081506" y="1535668"/>
            <a:ext cx="65229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1</a:t>
            </a:r>
            <a:endParaRPr lang="en-US" sz="2000" b="0" baseline="-25000" dirty="0">
              <a:solidFill>
                <a:schemeClr val="bg1"/>
              </a:solidFill>
              <a:latin typeface="Gill Sans"/>
              <a:cs typeface="Gill Sans"/>
            </a:endParaRPr>
          </a:p>
        </p:txBody>
      </p:sp>
      <p:sp>
        <p:nvSpPr>
          <p:cNvPr id="46" name="Rounded Rectangle 45"/>
          <p:cNvSpPr>
            <a:spLocks noChangeArrowheads="1"/>
          </p:cNvSpPr>
          <p:nvPr/>
        </p:nvSpPr>
        <p:spPr bwMode="auto">
          <a:xfrm>
            <a:off x="1371600" y="26289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7" name="TextBox 46"/>
          <p:cNvSpPr txBox="1">
            <a:spLocks noChangeArrowheads="1"/>
          </p:cNvSpPr>
          <p:nvPr/>
        </p:nvSpPr>
        <p:spPr bwMode="auto">
          <a:xfrm>
            <a:off x="4106862" y="2602468"/>
            <a:ext cx="1150938"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1</a:t>
            </a:r>
          </a:p>
        </p:txBody>
      </p:sp>
      <p:sp>
        <p:nvSpPr>
          <p:cNvPr id="48" name="Rounded Rectangle 47"/>
          <p:cNvSpPr>
            <a:spLocks noChangeArrowheads="1"/>
          </p:cNvSpPr>
          <p:nvPr/>
        </p:nvSpPr>
        <p:spPr bwMode="auto">
          <a:xfrm>
            <a:off x="5332413" y="27432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9" name="TextBox 48"/>
          <p:cNvSpPr txBox="1">
            <a:spLocks noChangeArrowheads="1"/>
          </p:cNvSpPr>
          <p:nvPr/>
        </p:nvSpPr>
        <p:spPr bwMode="auto">
          <a:xfrm>
            <a:off x="7572375" y="2743200"/>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2</a:t>
            </a:r>
          </a:p>
        </p:txBody>
      </p:sp>
      <p:sp>
        <p:nvSpPr>
          <p:cNvPr id="50" name="Rounded Rectangle 49"/>
          <p:cNvSpPr>
            <a:spLocks noChangeArrowheads="1"/>
          </p:cNvSpPr>
          <p:nvPr/>
        </p:nvSpPr>
        <p:spPr bwMode="auto">
          <a:xfrm>
            <a:off x="4000500" y="44196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1" name="TextBox 50"/>
          <p:cNvSpPr txBox="1">
            <a:spLocks noChangeArrowheads="1"/>
          </p:cNvSpPr>
          <p:nvPr/>
        </p:nvSpPr>
        <p:spPr bwMode="auto">
          <a:xfrm>
            <a:off x="6858000" y="4402693"/>
            <a:ext cx="13271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2</a:t>
            </a:r>
          </a:p>
        </p:txBody>
      </p:sp>
      <p:sp>
        <p:nvSpPr>
          <p:cNvPr id="52" name="Rounded Rectangle 51"/>
          <p:cNvSpPr>
            <a:spLocks noChangeArrowheads="1"/>
          </p:cNvSpPr>
          <p:nvPr/>
        </p:nvSpPr>
        <p:spPr bwMode="auto">
          <a:xfrm>
            <a:off x="4000500" y="48402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3" name="TextBox 52"/>
          <p:cNvSpPr txBox="1">
            <a:spLocks noChangeArrowheads="1"/>
          </p:cNvSpPr>
          <p:nvPr/>
        </p:nvSpPr>
        <p:spPr bwMode="auto">
          <a:xfrm>
            <a:off x="6886575" y="4802743"/>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3</a:t>
            </a:r>
            <a:endParaRPr lang="en-US" sz="2400" b="0" baseline="-25000" dirty="0">
              <a:solidFill>
                <a:schemeClr val="bg1"/>
              </a:solidFill>
              <a:latin typeface="Gill Sans"/>
              <a:cs typeface="Gill Sans"/>
            </a:endParaRPr>
          </a:p>
        </p:txBody>
      </p:sp>
      <p:sp>
        <p:nvSpPr>
          <p:cNvPr id="54" name="Rounded Rectangle 53"/>
          <p:cNvSpPr>
            <a:spLocks noChangeArrowheads="1"/>
          </p:cNvSpPr>
          <p:nvPr/>
        </p:nvSpPr>
        <p:spPr bwMode="auto">
          <a:xfrm>
            <a:off x="3962400" y="52308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5" name="TextBox 54"/>
          <p:cNvSpPr txBox="1">
            <a:spLocks noChangeArrowheads="1"/>
          </p:cNvSpPr>
          <p:nvPr/>
        </p:nvSpPr>
        <p:spPr bwMode="auto">
          <a:xfrm>
            <a:off x="6934200" y="5181600"/>
            <a:ext cx="11747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a:solidFill>
                  <a:schemeClr val="bg2"/>
                </a:solidFill>
              </a:rPr>
              <a:t>Pig Slides adapted from Olston et al. (SIGMOD 2008)</a:t>
            </a:r>
          </a:p>
        </p:txBody>
      </p:sp>
      <p:sp>
        <p:nvSpPr>
          <p:cNvPr id="5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MapReduce Execution</a:t>
            </a:r>
          </a:p>
        </p:txBody>
      </p:sp>
    </p:spTree>
    <p:extLst>
      <p:ext uri="{BB962C8B-B14F-4D97-AF65-F5344CB8AC3E}">
        <p14:creationId xmlns:p14="http://schemas.microsoft.com/office/powerpoint/2010/main" val="2489877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g_Java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263"/>
            <a:ext cx="9144000" cy="4927337"/>
          </a:xfrm>
          <a:prstGeom prst="rect">
            <a:avLst/>
          </a:prstGeom>
        </p:spPr>
      </p:pic>
      <p:sp>
        <p:nvSpPr>
          <p:cNvPr id="4" name="Content Placeholder 2"/>
          <p:cNvSpPr txBox="1">
            <a:spLocks/>
          </p:cNvSpPr>
          <p:nvPr/>
        </p:nvSpPr>
        <p:spPr>
          <a:xfrm>
            <a:off x="152400" y="152400"/>
            <a:ext cx="7162800" cy="2438400"/>
          </a:xfrm>
          <a:prstGeom prst="rect">
            <a:avLst/>
          </a:prstGeom>
        </p:spPr>
        <p:txBody>
          <a:bodyPr/>
          <a:lstStyle/>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visits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chemeClr val="accent2"/>
                </a:solidFill>
                <a:latin typeface="Andale Mono"/>
                <a:cs typeface="Andale Mono"/>
              </a:rPr>
              <a:t>‘/data/visits’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(user,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time);</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gVisits</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visits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latin typeface="Andale Mono"/>
                <a:cs typeface="Andale Mono"/>
              </a:rPr>
              <a:t> </a:t>
            </a:r>
            <a:r>
              <a:rPr lang="en-US" sz="1400" b="0" kern="0" dirty="0" err="1">
                <a:solidFill>
                  <a:srgbClr val="F79646"/>
                </a:solidFill>
                <a:latin typeface="Andale Mono"/>
                <a:cs typeface="Andale Mono"/>
              </a:rPr>
              <a:t>foreach</a:t>
            </a:r>
            <a:r>
              <a:rPr lang="en-US" sz="1400" b="0" kern="0" dirty="0">
                <a:latin typeface="Andale Mono"/>
                <a:cs typeface="Andale Mono"/>
              </a:rPr>
              <a:t> </a:t>
            </a:r>
            <a:r>
              <a:rPr lang="en-US" sz="1400" b="0" kern="0" dirty="0" err="1">
                <a:solidFill>
                  <a:schemeClr val="bg1"/>
                </a:solidFill>
                <a:latin typeface="Andale Mono"/>
                <a:cs typeface="Andale Mono"/>
              </a:rPr>
              <a:t>gVisits</a:t>
            </a:r>
            <a:r>
              <a:rPr lang="en-US" sz="1400" b="0" kern="0" dirty="0">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count(visits);</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rgbClr val="C0504D"/>
                </a:solidFill>
                <a:latin typeface="Andale Mono"/>
                <a:cs typeface="Andale Mono"/>
              </a:rPr>
              <a:t>‘/data/</a:t>
            </a:r>
            <a:r>
              <a:rPr lang="en-US" sz="1400" b="0" kern="0" dirty="0" err="1">
                <a:solidFill>
                  <a:srgbClr val="C0504D"/>
                </a:solidFill>
                <a:latin typeface="Andale Mono"/>
                <a:cs typeface="Andale Mono"/>
              </a:rPr>
              <a:t>urlInfo</a:t>
            </a:r>
            <a:r>
              <a:rPr lang="en-US" sz="1400" b="0" kern="0" dirty="0">
                <a:solidFill>
                  <a:srgbClr val="C0504D"/>
                </a:solidFill>
                <a:latin typeface="Andale Mono"/>
                <a:cs typeface="Andale Mono"/>
              </a:rPr>
              <a:t>’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category, </a:t>
            </a:r>
            <a:r>
              <a:rPr lang="en-US" sz="1400" b="0" kern="0" dirty="0" err="1">
                <a:solidFill>
                  <a:schemeClr val="bg1"/>
                </a:solidFill>
                <a:latin typeface="Andale Mono"/>
                <a:cs typeface="Andale Mono"/>
              </a:rPr>
              <a:t>pRank</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join</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category;</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 </a:t>
            </a:r>
            <a:r>
              <a:rPr lang="en-US" sz="1400" b="0" kern="0" dirty="0" err="1">
                <a:solidFill>
                  <a:srgbClr val="F79646"/>
                </a:solidFill>
                <a:latin typeface="Andale Mono"/>
                <a:cs typeface="Andale Mono"/>
              </a:rPr>
              <a:t>foreach</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top(visitCounts,10);</a:t>
            </a:r>
          </a:p>
          <a:p>
            <a:pPr marL="342900" indent="-342900">
              <a:lnSpc>
                <a:spcPct val="70000"/>
              </a:lnSpc>
              <a:spcBef>
                <a:spcPct val="25000"/>
              </a:spcBef>
              <a:spcAft>
                <a:spcPct val="25000"/>
              </a:spcAft>
              <a:buClr>
                <a:srgbClr val="5675A9"/>
              </a:buClr>
              <a:buSzPct val="75000"/>
              <a:buFont typeface="Arial" charset="0"/>
              <a:buNone/>
              <a:defRPr/>
            </a:pPr>
            <a:endParaRPr lang="en-US" sz="1400" b="0" kern="0" dirty="0">
              <a:latin typeface="Andale Mono"/>
              <a:cs typeface="Andale Mono"/>
            </a:endParaRPr>
          </a:p>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store </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into ‘/data/</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a:t>
            </a:r>
          </a:p>
        </p:txBody>
      </p:sp>
      <p:sp>
        <p:nvSpPr>
          <p:cNvPr id="6" name="TextBox 5"/>
          <p:cNvSpPr txBox="1"/>
          <p:nvPr/>
        </p:nvSpPr>
        <p:spPr>
          <a:xfrm rot="21205006">
            <a:off x="6428590" y="631116"/>
            <a:ext cx="1738284" cy="584776"/>
          </a:xfrm>
          <a:prstGeom prst="rect">
            <a:avLst/>
          </a:prstGeom>
          <a:noFill/>
        </p:spPr>
        <p:txBody>
          <a:bodyPr wrap="square" rtlCol="0">
            <a:spAutoFit/>
          </a:bodyPr>
          <a:lstStyle/>
          <a:p>
            <a:pPr algn="ctr"/>
            <a:r>
              <a:rPr lang="en-US" sz="3200" b="0" dirty="0">
                <a:solidFill>
                  <a:srgbClr val="FF0000"/>
                </a:solidFill>
                <a:latin typeface="Gill Sans"/>
                <a:cs typeface="Gill Sans"/>
              </a:rPr>
              <a:t>This?</a:t>
            </a:r>
          </a:p>
        </p:txBody>
      </p:sp>
      <p:sp>
        <p:nvSpPr>
          <p:cNvPr id="7" name="TextBox 6"/>
          <p:cNvSpPr txBox="1"/>
          <p:nvPr/>
        </p:nvSpPr>
        <p:spPr>
          <a:xfrm rot="21205006">
            <a:off x="1627991" y="2688517"/>
            <a:ext cx="1738284" cy="584776"/>
          </a:xfrm>
          <a:prstGeom prst="rect">
            <a:avLst/>
          </a:prstGeom>
          <a:noFill/>
        </p:spPr>
        <p:txBody>
          <a:bodyPr wrap="square" rtlCol="0">
            <a:spAutoFit/>
          </a:bodyPr>
          <a:lstStyle/>
          <a:p>
            <a:pPr algn="ctr"/>
            <a:r>
              <a:rPr lang="en-US" sz="3200" b="0" dirty="0">
                <a:solidFill>
                  <a:srgbClr val="FF0000"/>
                </a:solidFill>
                <a:latin typeface="Gill Sans"/>
                <a:cs typeface="Gill Sans"/>
              </a:rPr>
              <a:t>Or this?</a:t>
            </a:r>
          </a:p>
        </p:txBody>
      </p:sp>
    </p:spTree>
    <p:extLst>
      <p:ext uri="{BB962C8B-B14F-4D97-AF65-F5344CB8AC3E}">
        <p14:creationId xmlns:p14="http://schemas.microsoft.com/office/powerpoint/2010/main" val="1724803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Gill Sans"/>
                <a:ea typeface="+mj-ea"/>
                <a:cs typeface="Gill Sans"/>
              </a:rPr>
              <a:t>But isn’t</a:t>
            </a:r>
            <a:r>
              <a:rPr lang="en-US" sz="3600" b="0" kern="0" dirty="0">
                <a:solidFill>
                  <a:srgbClr val="000000"/>
                </a:solidFill>
                <a:latin typeface="Gill Sans"/>
                <a:ea typeface="+mj-ea"/>
                <a:cs typeface="Gill Sans"/>
              </a:rPr>
              <a:t> Pig slower?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18129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Sure, but c can be slower than assembly too…</a:t>
            </a:r>
          </a:p>
        </p:txBody>
      </p:sp>
      <p:pic>
        <p:nvPicPr>
          <p:cNvPr id="7" name="Picture 6" descr="pig-in-overalls-big.gif"/>
          <p:cNvPicPr>
            <a:picLocks noChangeAspect="1"/>
          </p:cNvPicPr>
          <p:nvPr/>
        </p:nvPicPr>
        <p:blipFill>
          <a:blip r:embed="rId2" cstate="print"/>
          <a:stretch>
            <a:fillRect/>
          </a:stretch>
        </p:blipFill>
        <p:spPr>
          <a:xfrm>
            <a:off x="7505594" y="4800600"/>
            <a:ext cx="1181206" cy="1752600"/>
          </a:xfrm>
          <a:prstGeom prst="rect">
            <a:avLst/>
          </a:prstGeom>
        </p:spPr>
      </p:pic>
    </p:spTree>
    <p:extLst>
      <p:ext uri="{BB962C8B-B14F-4D97-AF65-F5344CB8AC3E}">
        <p14:creationId xmlns:p14="http://schemas.microsoft.com/office/powerpoint/2010/main" val="2697409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Basics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Data model</a:t>
            </a:r>
          </a:p>
        </p:txBody>
      </p:sp>
      <p:sp>
        <p:nvSpPr>
          <p:cNvPr id="6" name="TextBox 5"/>
          <p:cNvSpPr txBox="1"/>
          <p:nvPr/>
        </p:nvSpPr>
        <p:spPr>
          <a:xfrm>
            <a:off x="0" y="2971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atoms</a:t>
            </a:r>
          </a:p>
          <a:p>
            <a:pPr lvl="0" algn="ctr">
              <a:defRPr/>
            </a:pPr>
            <a:r>
              <a:rPr lang="en-US" sz="2000" b="0" kern="0" dirty="0">
                <a:solidFill>
                  <a:srgbClr val="0070C0"/>
                </a:solidFill>
                <a:latin typeface="Gill Sans"/>
                <a:cs typeface="Gill Sans"/>
              </a:rPr>
              <a:t>tuples</a:t>
            </a:r>
          </a:p>
          <a:p>
            <a:pPr lvl="0" algn="ctr">
              <a:defRPr/>
            </a:pPr>
            <a:r>
              <a:rPr lang="en-US" sz="2000" b="0" kern="0" dirty="0">
                <a:solidFill>
                  <a:srgbClr val="0070C0"/>
                </a:solidFill>
                <a:latin typeface="Gill Sans"/>
                <a:cs typeface="Gill Sans"/>
              </a:rPr>
              <a:t>bags</a:t>
            </a:r>
          </a:p>
          <a:p>
            <a:pPr lvl="0" algn="ctr">
              <a:defRPr/>
            </a:pPr>
            <a:r>
              <a:rPr lang="en-US" sz="2000" b="0" kern="0" dirty="0">
                <a:solidFill>
                  <a:srgbClr val="0070C0"/>
                </a:solidFill>
                <a:latin typeface="Gill Sans"/>
                <a:cs typeface="Gill Sans"/>
              </a:rPr>
              <a:t>maps</a:t>
            </a:r>
          </a:p>
          <a:p>
            <a:pPr lvl="0" algn="ctr">
              <a:defRPr/>
            </a:pPr>
            <a:r>
              <a:rPr lang="en-US" sz="2000" b="0" kern="0" dirty="0" err="1">
                <a:solidFill>
                  <a:srgbClr val="0070C0"/>
                </a:solidFill>
                <a:latin typeface="Gill Sans"/>
                <a:cs typeface="Gill Sans"/>
              </a:rPr>
              <a:t>json</a:t>
            </a:r>
            <a:endParaRPr lang="en-US" sz="2000" b="0" kern="0" dirty="0">
              <a:solidFill>
                <a:srgbClr val="0070C0"/>
              </a:solidFill>
              <a:latin typeface="Gill Sans"/>
              <a:cs typeface="Gill Sans"/>
            </a:endParaRPr>
          </a:p>
        </p:txBody>
      </p:sp>
      <p:sp>
        <p:nvSpPr>
          <p:cNvPr id="7" name="TextBox 6"/>
          <p:cNvSpPr txBox="1"/>
          <p:nvPr/>
        </p:nvSpPr>
        <p:spPr>
          <a:xfrm>
            <a:off x="0" y="11385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Sequence of statements manipulating relations (aliases)</a:t>
            </a:r>
          </a:p>
        </p:txBody>
      </p:sp>
    </p:spTree>
    <p:extLst>
      <p:ext uri="{BB962C8B-B14F-4D97-AF65-F5344CB8AC3E}">
        <p14:creationId xmlns:p14="http://schemas.microsoft.com/office/powerpoint/2010/main" val="160600439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Common Operations</a:t>
            </a: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LOAD: load data (from HDFS)</a:t>
            </a:r>
          </a:p>
        </p:txBody>
      </p:sp>
      <p:sp>
        <p:nvSpPr>
          <p:cNvPr id="8" name="TextBox 7"/>
          <p:cNvSpPr txBox="1"/>
          <p:nvPr/>
        </p:nvSpPr>
        <p:spPr>
          <a:xfrm>
            <a:off x="0" y="2667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FOREACH … GENERATE: per tuple processing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FILTER: discard unwanted tuples</a:t>
            </a:r>
          </a:p>
        </p:txBody>
      </p:sp>
      <p:sp>
        <p:nvSpPr>
          <p:cNvPr id="10" name="TextBox 9"/>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GROUP/COGROUP: group tuples</a:t>
            </a:r>
          </a:p>
        </p:txBody>
      </p:sp>
      <p:sp>
        <p:nvSpPr>
          <p:cNvPr id="11" name="TextBox 10"/>
          <p:cNvSpPr txBox="1"/>
          <p:nvPr/>
        </p:nvSpPr>
        <p:spPr>
          <a:xfrm>
            <a:off x="0" y="4038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JOIN: relational join</a:t>
            </a:r>
          </a:p>
        </p:txBody>
      </p:sp>
      <p:sp>
        <p:nvSpPr>
          <p:cNvPr id="12" name="TextBox 11"/>
          <p:cNvSpPr txBox="1"/>
          <p:nvPr/>
        </p:nvSpPr>
        <p:spPr>
          <a:xfrm>
            <a:off x="0" y="4495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STORE: store data (to HDFS)</a:t>
            </a:r>
          </a:p>
        </p:txBody>
      </p:sp>
      <p:sp>
        <p:nvSpPr>
          <p:cNvPr id="4" name="Title 1"/>
          <p:cNvSpPr txBox="1">
            <a:spLocks/>
          </p:cNvSpPr>
          <p:nvPr/>
        </p:nvSpPr>
        <p:spPr>
          <a:xfrm rot="21298744">
            <a:off x="6449913" y="2960975"/>
            <a:ext cx="152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Gill Sans"/>
                <a:ea typeface="+mj-ea"/>
                <a:cs typeface="Gill Sans"/>
              </a:rPr>
              <a:t>“map”</a:t>
            </a:r>
          </a:p>
        </p:txBody>
      </p:sp>
      <p:sp>
        <p:nvSpPr>
          <p:cNvPr id="5" name="Title 1"/>
          <p:cNvSpPr txBox="1">
            <a:spLocks/>
          </p:cNvSpPr>
          <p:nvPr/>
        </p:nvSpPr>
        <p:spPr>
          <a:xfrm rot="700169">
            <a:off x="1419136" y="3761503"/>
            <a:ext cx="1806779"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Gill Sans"/>
                <a:ea typeface="+mj-ea"/>
                <a:cs typeface="Gill Sans"/>
              </a:rPr>
              <a:t>“reduce”</a:t>
            </a:r>
          </a:p>
        </p:txBody>
      </p:sp>
    </p:spTree>
    <p:extLst>
      <p:ext uri="{BB962C8B-B14F-4D97-AF65-F5344CB8AC3E}">
        <p14:creationId xmlns:p14="http://schemas.microsoft.com/office/powerpoint/2010/main" val="3692362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(The Scream)</a:t>
            </a:r>
          </a:p>
        </p:txBody>
      </p:sp>
    </p:spTree>
    <p:extLst>
      <p:ext uri="{BB962C8B-B14F-4D97-AF65-F5344CB8AC3E}">
        <p14:creationId xmlns:p14="http://schemas.microsoft.com/office/powerpoint/2010/main" val="301306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2284274"/>
            <a:ext cx="1676400" cy="1754326"/>
          </a:xfrm>
          <a:prstGeom prst="rect">
            <a:avLst/>
          </a:prstGeom>
          <a:noFill/>
          <a:ln>
            <a:noFill/>
          </a:ln>
        </p:spPr>
        <p:txBody>
          <a:bodyPr wrap="square" rtlCol="0">
            <a:spAutoFit/>
          </a:bodyPr>
          <a:lstStyle/>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838200" y="1827074"/>
            <a:ext cx="78486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A = LOAD '</a:t>
            </a:r>
            <a:r>
              <a:rPr lang="en-US" sz="1800" b="0" dirty="0" err="1">
                <a:solidFill>
                  <a:schemeClr val="bg1"/>
                </a:solidFill>
                <a:latin typeface="Andale Mono"/>
                <a:cs typeface="Andale Mono"/>
              </a:rPr>
              <a:t>myfile.txt</a:t>
            </a:r>
            <a:r>
              <a:rPr lang="en-US" sz="1800" b="0" dirty="0">
                <a:solidFill>
                  <a:schemeClr val="bg1"/>
                </a:solidFill>
                <a:latin typeface="Andale Mono"/>
                <a:cs typeface="Andale Mono"/>
              </a:rPr>
              <a:t>’ AS (f1: </a:t>
            </a:r>
            <a:r>
              <a:rPr lang="en-US" sz="1800" b="0" dirty="0" err="1">
                <a:solidFill>
                  <a:schemeClr val="bg1"/>
                </a:solidFill>
                <a:latin typeface="Andale Mono"/>
                <a:cs typeface="Andale Mono"/>
              </a:rPr>
              <a:t>int</a:t>
            </a:r>
            <a:r>
              <a:rPr lang="en-US" sz="1800" b="0" dirty="0">
                <a:solidFill>
                  <a:schemeClr val="bg1"/>
                </a:solidFill>
                <a:latin typeface="Andale Mono"/>
                <a:cs typeface="Andale Mono"/>
              </a:rPr>
              <a:t>, f2: </a:t>
            </a:r>
            <a:r>
              <a:rPr lang="en-US" sz="1800" b="0" dirty="0" err="1">
                <a:solidFill>
                  <a:schemeClr val="bg1"/>
                </a:solidFill>
                <a:latin typeface="Andale Mono"/>
                <a:cs typeface="Andale Mono"/>
              </a:rPr>
              <a:t>int</a:t>
            </a:r>
            <a:r>
              <a:rPr lang="en-US" sz="1800" b="0" dirty="0">
                <a:solidFill>
                  <a:schemeClr val="bg1"/>
                </a:solidFill>
                <a:latin typeface="Andale Mono"/>
                <a:cs typeface="Andale Mono"/>
              </a:rPr>
              <a:t>, f3: </a:t>
            </a:r>
            <a:r>
              <a:rPr lang="en-US" sz="1800" b="0" dirty="0" err="1">
                <a:solidFill>
                  <a:schemeClr val="bg1"/>
                </a:solidFill>
                <a:latin typeface="Andale Mono"/>
                <a:cs typeface="Andale Mono"/>
              </a:rPr>
              <a:t>int</a:t>
            </a:r>
            <a:r>
              <a:rPr lang="en-US" sz="1800" b="0" dirty="0">
                <a:solidFill>
                  <a:schemeClr val="bg1"/>
                </a:solidFill>
                <a:latin typeface="Andale Mono"/>
                <a:cs typeface="Andale Mono"/>
              </a:rPr>
              <a:t>);</a:t>
            </a:r>
          </a:p>
        </p:txBody>
      </p:sp>
      <p:sp>
        <p:nvSpPr>
          <p:cNvPr id="6" name="TextBox 5"/>
          <p:cNvSpPr txBox="1"/>
          <p:nvPr/>
        </p:nvSpPr>
        <p:spPr>
          <a:xfrm>
            <a:off x="838200" y="4355068"/>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GROUP A BY f1;</a:t>
            </a:r>
          </a:p>
        </p:txBody>
      </p:sp>
      <p:sp>
        <p:nvSpPr>
          <p:cNvPr id="7" name="TextBox 6"/>
          <p:cNvSpPr txBox="1"/>
          <p:nvPr/>
        </p:nvSpPr>
        <p:spPr>
          <a:xfrm>
            <a:off x="1219200" y="4819471"/>
            <a:ext cx="6248400" cy="1200329"/>
          </a:xfrm>
          <a:prstGeom prst="rect">
            <a:avLst/>
          </a:prstGeom>
          <a:noFill/>
          <a:ln>
            <a:noFill/>
          </a:ln>
        </p:spPr>
        <p:txBody>
          <a:bodyPr wrap="square" rtlCol="0">
            <a:spAutoFit/>
          </a:bodyPr>
          <a:lstStyle/>
          <a:p>
            <a:r>
              <a:rPr lang="en-US" sz="1800" b="0" dirty="0">
                <a:solidFill>
                  <a:schemeClr val="bg1"/>
                </a:solidFill>
                <a:latin typeface="Andale Mono"/>
                <a:cs typeface="Andale Mono"/>
              </a:rPr>
              <a:t>(1, {(1, 2, 3)})</a:t>
            </a:r>
          </a:p>
          <a:p>
            <a:r>
              <a:rPr lang="en-US" sz="1800" b="0" dirty="0">
                <a:solidFill>
                  <a:schemeClr val="bg1"/>
                </a:solidFill>
                <a:latin typeface="Andale Mono"/>
                <a:cs typeface="Andale Mono"/>
              </a:rPr>
              <a:t>(4, {(4, 2, 1), (4, 3, 3)})</a:t>
            </a:r>
          </a:p>
          <a:p>
            <a:r>
              <a:rPr lang="en-US" sz="1800" b="0" dirty="0">
                <a:solidFill>
                  <a:schemeClr val="bg1"/>
                </a:solidFill>
                <a:latin typeface="Andale Mono"/>
                <a:cs typeface="Andale Mono"/>
              </a:rPr>
              <a:t>(7, {(7, 2, 5)})</a:t>
            </a:r>
          </a:p>
          <a:p>
            <a:r>
              <a:rPr lang="en-US" sz="1800" b="0" dirty="0">
                <a:solidFill>
                  <a:schemeClr val="bg1"/>
                </a:solidFill>
                <a:latin typeface="Andale Mono"/>
                <a:cs typeface="Andale Mono"/>
              </a:rPr>
              <a:t>(8, {(8, 3, 4), (8, 4, 3)})</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83467117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570672"/>
            <a:ext cx="1676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A:</a:t>
            </a:r>
          </a:p>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5029200" y="1570672"/>
            <a:ext cx="1981200" cy="2308324"/>
          </a:xfrm>
          <a:prstGeom prst="rect">
            <a:avLst/>
          </a:prstGeom>
          <a:noFill/>
          <a:ln>
            <a:noFill/>
          </a:ln>
        </p:spPr>
        <p:txBody>
          <a:bodyPr wrap="square" rtlCol="0">
            <a:spAutoFit/>
          </a:bodyPr>
          <a:lstStyle/>
          <a:p>
            <a:r>
              <a:rPr lang="en-US" sz="1800" b="0" dirty="0">
                <a:solidFill>
                  <a:schemeClr val="bg1"/>
                </a:solidFill>
                <a:latin typeface="Andale Mono"/>
                <a:cs typeface="Andale Mono"/>
              </a:rPr>
              <a:t>B:</a:t>
            </a:r>
          </a:p>
          <a:p>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COGROUP A BY $0, B BY $0;</a:t>
            </a:r>
          </a:p>
        </p:txBody>
      </p:sp>
      <p:sp>
        <p:nvSpPr>
          <p:cNvPr id="7" name="TextBox 6"/>
          <p:cNvSpPr txBox="1"/>
          <p:nvPr/>
        </p:nvSpPr>
        <p:spPr>
          <a:xfrm>
            <a:off x="1219200" y="4680776"/>
            <a:ext cx="6248400" cy="1477328"/>
          </a:xfrm>
          <a:prstGeom prst="rect">
            <a:avLst/>
          </a:prstGeom>
          <a:noFill/>
          <a:ln>
            <a:noFill/>
          </a:ln>
        </p:spPr>
        <p:txBody>
          <a:bodyPr wrap="square" rtlCol="0">
            <a:spAutoFit/>
          </a:bodyPr>
          <a:lstStyle/>
          <a:p>
            <a:r>
              <a:rPr lang="en-US" sz="1800" b="0" dirty="0">
                <a:solidFill>
                  <a:schemeClr val="bg1"/>
                </a:solidFill>
                <a:latin typeface="Andale Mono"/>
                <a:cs typeface="Andale Mono"/>
              </a:rPr>
              <a:t>(1, {(1, 2, 3)}, {(1, 3)})</a:t>
            </a:r>
          </a:p>
          <a:p>
            <a:r>
              <a:rPr lang="en-US" sz="1800" b="0" dirty="0">
                <a:solidFill>
                  <a:schemeClr val="bg1"/>
                </a:solidFill>
                <a:latin typeface="Andale Mono"/>
                <a:cs typeface="Andale Mono"/>
              </a:rPr>
              <a:t>(2, {}, {(2, 4), (2, 7), (2, 9)})</a:t>
            </a:r>
          </a:p>
          <a:p>
            <a:r>
              <a:rPr lang="en-US" sz="1800" b="0" dirty="0">
                <a:solidFill>
                  <a:schemeClr val="bg1"/>
                </a:solidFill>
                <a:latin typeface="Andale Mono"/>
                <a:cs typeface="Andale Mono"/>
              </a:rPr>
              <a:t>(4, {(4, 2, 1), (4, 3, 3)}, {(4, 6),(4, 9)})</a:t>
            </a:r>
          </a:p>
          <a:p>
            <a:r>
              <a:rPr lang="en-US" sz="1800" b="0" dirty="0">
                <a:solidFill>
                  <a:schemeClr val="bg1"/>
                </a:solidFill>
                <a:latin typeface="Andale Mono"/>
                <a:cs typeface="Andale Mono"/>
              </a:rPr>
              <a:t>(7, {(7, 2, 5)}, {})</a:t>
            </a:r>
          </a:p>
          <a:p>
            <a:r>
              <a:rPr lang="en-US" sz="1800" b="0" dirty="0">
                <a:solidFill>
                  <a:schemeClr val="bg1"/>
                </a:solidFill>
                <a:latin typeface="Andale Mono"/>
                <a:cs typeface="Andale Mono"/>
              </a:rPr>
              <a:t>(8, {(8, 3, 4), (8, 4, 3)}, {(8, 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COGROUPing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03714360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JOIN A BY $0, B BY $0;</a:t>
            </a:r>
          </a:p>
        </p:txBody>
      </p:sp>
      <p:sp>
        <p:nvSpPr>
          <p:cNvPr id="7" name="TextBox 6"/>
          <p:cNvSpPr txBox="1"/>
          <p:nvPr/>
        </p:nvSpPr>
        <p:spPr>
          <a:xfrm>
            <a:off x="1219200" y="4675632"/>
            <a:ext cx="6248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(1,2,3,1,3)</a:t>
            </a:r>
          </a:p>
          <a:p>
            <a:r>
              <a:rPr lang="en-US" sz="1800" b="0" dirty="0">
                <a:solidFill>
                  <a:schemeClr val="bg1"/>
                </a:solidFill>
                <a:latin typeface="Andale Mono"/>
                <a:cs typeface="Andale Mono"/>
              </a:rPr>
              <a:t>(4,2,1,4,6)</a:t>
            </a:r>
          </a:p>
          <a:p>
            <a:r>
              <a:rPr lang="en-US" sz="1800" b="0" dirty="0">
                <a:solidFill>
                  <a:schemeClr val="bg1"/>
                </a:solidFill>
                <a:latin typeface="Andale Mono"/>
                <a:cs typeface="Andale Mono"/>
              </a:rPr>
              <a:t>(4,3,3,4,6)</a:t>
            </a:r>
          </a:p>
          <a:p>
            <a:r>
              <a:rPr lang="en-US" sz="1800" b="0" dirty="0">
                <a:solidFill>
                  <a:schemeClr val="bg1"/>
                </a:solidFill>
                <a:latin typeface="Andale Mono"/>
                <a:cs typeface="Andale Mono"/>
              </a:rPr>
              <a:t>(4,2,1,4,9)</a:t>
            </a:r>
          </a:p>
          <a:p>
            <a:r>
              <a:rPr lang="en-US" sz="1800" b="0" dirty="0">
                <a:solidFill>
                  <a:schemeClr val="bg1"/>
                </a:solidFill>
                <a:latin typeface="Andale Mono"/>
                <a:cs typeface="Andale Mono"/>
              </a:rPr>
              <a:t>(4,3,3,4,9)</a:t>
            </a:r>
          </a:p>
          <a:p>
            <a:r>
              <a:rPr lang="en-US" sz="1800" b="0" dirty="0">
                <a:solidFill>
                  <a:schemeClr val="bg1"/>
                </a:solidFill>
                <a:latin typeface="Andale Mono"/>
                <a:cs typeface="Andale Mono"/>
              </a:rPr>
              <a:t>(8,3,4,8,9)</a:t>
            </a:r>
          </a:p>
          <a:p>
            <a:r>
              <a:rPr lang="en-US" sz="1800" b="0" dirty="0">
                <a:solidFill>
                  <a:schemeClr val="bg1"/>
                </a:solidFill>
                <a:latin typeface="Andale Mono"/>
                <a:cs typeface="Andale Mono"/>
              </a:rPr>
              <a:t>(8,4,3,8,9)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JOINing</a:t>
            </a:r>
            <a:endParaRPr lang="en-US" sz="3600" b="0" kern="0" dirty="0">
              <a:solidFill>
                <a:srgbClr val="000000"/>
              </a:solidFill>
              <a:latin typeface="Gill Sans"/>
              <a:cs typeface="Gill Sans"/>
            </a:endParaRPr>
          </a:p>
        </p:txBody>
      </p:sp>
      <p:sp>
        <p:nvSpPr>
          <p:cNvPr id="9" name="TextBox 8"/>
          <p:cNvSpPr txBox="1"/>
          <p:nvPr/>
        </p:nvSpPr>
        <p:spPr>
          <a:xfrm>
            <a:off x="1219200" y="1570672"/>
            <a:ext cx="1676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A:</a:t>
            </a:r>
          </a:p>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10" name="TextBox 9"/>
          <p:cNvSpPr txBox="1"/>
          <p:nvPr/>
        </p:nvSpPr>
        <p:spPr>
          <a:xfrm>
            <a:off x="5029200" y="1570672"/>
            <a:ext cx="1981200" cy="2308324"/>
          </a:xfrm>
          <a:prstGeom prst="rect">
            <a:avLst/>
          </a:prstGeom>
          <a:noFill/>
          <a:ln>
            <a:noFill/>
          </a:ln>
        </p:spPr>
        <p:txBody>
          <a:bodyPr wrap="square" rtlCol="0">
            <a:spAutoFit/>
          </a:bodyPr>
          <a:lstStyle/>
          <a:p>
            <a:r>
              <a:rPr lang="en-US" sz="1800" b="0" dirty="0">
                <a:solidFill>
                  <a:schemeClr val="bg1"/>
                </a:solidFill>
                <a:latin typeface="Andale Mono"/>
                <a:cs typeface="Andale Mono"/>
              </a:rPr>
              <a:t>B:</a:t>
            </a:r>
          </a:p>
          <a:p>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Tree>
    <p:extLst>
      <p:ext uri="{BB962C8B-B14F-4D97-AF65-F5344CB8AC3E}">
        <p14:creationId xmlns:p14="http://schemas.microsoft.com/office/powerpoint/2010/main" val="181359504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UDFs</a:t>
            </a:r>
          </a:p>
        </p:txBody>
      </p:sp>
      <p:sp>
        <p:nvSpPr>
          <p:cNvPr id="5" name="TextBox 4"/>
          <p:cNvSpPr txBox="1"/>
          <p:nvPr/>
        </p:nvSpPr>
        <p:spPr>
          <a:xfrm>
            <a:off x="0" y="1828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User-defined functions:</a:t>
            </a:r>
          </a:p>
        </p:txBody>
      </p:sp>
      <p:sp>
        <p:nvSpPr>
          <p:cNvPr id="6" name="TextBox 5"/>
          <p:cNvSpPr txBox="1"/>
          <p:nvPr/>
        </p:nvSpPr>
        <p:spPr>
          <a:xfrm>
            <a:off x="0" y="2209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Java</a:t>
            </a:r>
          </a:p>
          <a:p>
            <a:pPr lvl="0" algn="ctr">
              <a:defRPr/>
            </a:pPr>
            <a:r>
              <a:rPr lang="en-US" sz="2000" b="0" kern="0" dirty="0">
                <a:solidFill>
                  <a:srgbClr val="0070C0"/>
                </a:solidFill>
                <a:latin typeface="Gill Sans"/>
                <a:cs typeface="Gill Sans"/>
              </a:rPr>
              <a:t>Python</a:t>
            </a:r>
          </a:p>
          <a:p>
            <a:pPr lvl="0" algn="ctr">
              <a:defRPr/>
            </a:pPr>
            <a:r>
              <a:rPr lang="en-US" sz="2000" b="0" kern="0" dirty="0">
                <a:solidFill>
                  <a:srgbClr val="0070C0"/>
                </a:solidFill>
                <a:latin typeface="Gill Sans"/>
                <a:cs typeface="Gill Sans"/>
              </a:rPr>
              <a:t>JavaScript</a:t>
            </a:r>
          </a:p>
          <a:p>
            <a:pPr lvl="0" algn="ctr">
              <a:defRPr/>
            </a:pPr>
            <a:r>
              <a:rPr lang="en-US" sz="2000" b="0" kern="0" dirty="0">
                <a:solidFill>
                  <a:srgbClr val="0070C0"/>
                </a:solidFill>
                <a:latin typeface="Gill Sans"/>
                <a:cs typeface="Gill Sans"/>
              </a:rPr>
              <a:t>Ruby</a:t>
            </a:r>
          </a:p>
          <a:p>
            <a:pPr lvl="0" algn="ctr">
              <a:defRPr/>
            </a:pPr>
            <a:r>
              <a:rPr lang="en-US" sz="2000" b="0" kern="0" dirty="0">
                <a:solidFill>
                  <a:srgbClr val="0070C0"/>
                </a:solidFill>
                <a:latin typeface="Gill Sans"/>
                <a:cs typeface="Gill Sans"/>
              </a:rPr>
              <a:t>…</a:t>
            </a:r>
          </a:p>
        </p:txBody>
      </p:sp>
      <p:sp>
        <p:nvSpPr>
          <p:cNvPr id="7" name="TextBox 6"/>
          <p:cNvSpPr txBox="1"/>
          <p:nvPr/>
        </p:nvSpPr>
        <p:spPr>
          <a:xfrm>
            <a:off x="0" y="40927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UDFs make Pig arbitrarily extensible</a:t>
            </a:r>
          </a:p>
        </p:txBody>
      </p:sp>
      <p:sp>
        <p:nvSpPr>
          <p:cNvPr id="8" name="TextBox 7"/>
          <p:cNvSpPr txBox="1"/>
          <p:nvPr/>
        </p:nvSpPr>
        <p:spPr>
          <a:xfrm>
            <a:off x="0" y="44737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Express “core” computations in UDFs</a:t>
            </a:r>
          </a:p>
          <a:p>
            <a:pPr lvl="0" algn="ctr">
              <a:defRPr/>
            </a:pPr>
            <a:r>
              <a:rPr lang="en-US" sz="2000" b="0" kern="0" dirty="0">
                <a:solidFill>
                  <a:srgbClr val="0070C0"/>
                </a:solidFill>
                <a:latin typeface="Gill Sans"/>
                <a:cs typeface="Gill Sans"/>
              </a:rPr>
              <a:t>Take advantage of Pig as glue code for scale-out plumbing</a:t>
            </a:r>
          </a:p>
        </p:txBody>
      </p:sp>
    </p:spTree>
    <p:extLst>
      <p:ext uri="{BB962C8B-B14F-4D97-AF65-F5344CB8AC3E}">
        <p14:creationId xmlns:p14="http://schemas.microsoft.com/office/powerpoint/2010/main" val="182685288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The datacenter </a:t>
            </a:r>
            <a:r>
              <a:rPr lang="en-US" sz="3200" b="0" i="1" dirty="0">
                <a:solidFill>
                  <a:srgbClr val="FFFFFF"/>
                </a:solidFill>
                <a:latin typeface="Gill Sans"/>
                <a:cs typeface="Gill Sans"/>
              </a:rPr>
              <a:t>is</a:t>
            </a:r>
            <a:r>
              <a:rPr lang="en-US" sz="3200" b="0" dirty="0">
                <a:solidFill>
                  <a:srgbClr val="FFFFFF"/>
                </a:solidFill>
                <a:latin typeface="Gill Sans"/>
                <a:cs typeface="Gill Sans"/>
              </a:rPr>
              <a:t> the computer!</a:t>
            </a: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What’s the instruction set?</a:t>
            </a:r>
          </a:p>
        </p:txBody>
      </p:sp>
      <p:sp>
        <p:nvSpPr>
          <p:cNvPr id="8"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Okay, let’s fix this!</a:t>
            </a:r>
          </a:p>
        </p:txBody>
      </p:sp>
    </p:spTree>
    <p:extLst>
      <p:ext uri="{BB962C8B-B14F-4D97-AF65-F5344CB8AC3E}">
        <p14:creationId xmlns:p14="http://schemas.microsoft.com/office/powerpoint/2010/main" val="223285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Analogy: NAND Gates are universal</a:t>
            </a:r>
          </a:p>
        </p:txBody>
      </p:sp>
    </p:spTree>
    <p:extLst>
      <p:ext uri="{BB962C8B-B14F-4D97-AF65-F5344CB8AC3E}">
        <p14:creationId xmlns:p14="http://schemas.microsoft.com/office/powerpoint/2010/main" val="259507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0" y="1818382"/>
            <a:ext cx="9144000" cy="1077218"/>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Let’s design a data processing </a:t>
            </a:r>
            <a:br>
              <a:rPr lang="en-US" sz="3200" b="0" kern="0" dirty="0">
                <a:solidFill>
                  <a:srgbClr val="000000"/>
                </a:solidFill>
                <a:latin typeface="Gill Sans"/>
                <a:cs typeface="Gill Sans"/>
              </a:rPr>
            </a:br>
            <a:r>
              <a:rPr lang="en-US" sz="3200" b="0" kern="0" dirty="0">
                <a:solidFill>
                  <a:srgbClr val="000000"/>
                </a:solidFill>
                <a:latin typeface="Gill Sans"/>
                <a:cs typeface="Gill Sans"/>
              </a:rPr>
              <a:t>language “from scratch”!</a:t>
            </a:r>
          </a:p>
        </p:txBody>
      </p:sp>
      <p:sp>
        <p:nvSpPr>
          <p:cNvPr id="7" name="Text Box 4"/>
          <p:cNvSpPr txBox="1">
            <a:spLocks noChangeArrowheads="1"/>
          </p:cNvSpPr>
          <p:nvPr/>
        </p:nvSpPr>
        <p:spPr bwMode="auto">
          <a:xfrm>
            <a:off x="0" y="4866382"/>
            <a:ext cx="9144000" cy="461665"/>
          </a:xfrm>
          <a:prstGeom prst="rect">
            <a:avLst/>
          </a:prstGeom>
          <a:noFill/>
          <a:ln w="9525">
            <a:noFill/>
            <a:miter lim="800000"/>
            <a:headEnd/>
            <a:tailEnd/>
          </a:ln>
        </p:spPr>
        <p:txBody>
          <a:bodyPr wrap="square">
            <a:spAutoFit/>
          </a:bodyPr>
          <a:lstStyle/>
          <a:p>
            <a:pPr lvl="0" algn="ctr">
              <a:defRPr/>
            </a:pPr>
            <a:r>
              <a:rPr lang="en-US" sz="2400" b="0" kern="0" dirty="0">
                <a:solidFill>
                  <a:srgbClr val="000000"/>
                </a:solidFill>
                <a:latin typeface="Gill Sans"/>
                <a:cs typeface="Gill Sans"/>
              </a:rPr>
              <a:t>(Why is MapReduce the way it is?)</a:t>
            </a:r>
          </a:p>
        </p:txBody>
      </p:sp>
      <p:sp>
        <p:nvSpPr>
          <p:cNvPr id="4" name="Text Box 4"/>
          <p:cNvSpPr txBox="1">
            <a:spLocks noChangeArrowheads="1"/>
          </p:cNvSpPr>
          <p:nvPr/>
        </p:nvSpPr>
        <p:spPr bwMode="auto">
          <a:xfrm>
            <a:off x="-24063" y="3453825"/>
            <a:ext cx="9144000" cy="584775"/>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What ops do you need?</a:t>
            </a:r>
          </a:p>
        </p:txBody>
      </p:sp>
    </p:spTree>
    <p:extLst>
      <p:ext uri="{BB962C8B-B14F-4D97-AF65-F5344CB8AC3E}">
        <p14:creationId xmlns:p14="http://schemas.microsoft.com/office/powerpoint/2010/main" val="265564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i="1" dirty="0">
                <a:solidFill>
                  <a:schemeClr val="bg1"/>
                </a:solidFill>
                <a:latin typeface="Gill Sans"/>
                <a:cs typeface="Gill Sans"/>
              </a:rPr>
              <a:t>Assumption:</a:t>
            </a:r>
            <a:r>
              <a:rPr lang="en-US" sz="2400" b="0" dirty="0">
                <a:solidFill>
                  <a:schemeClr val="bg1"/>
                </a:solidFill>
                <a:latin typeface="Gill Sans"/>
                <a:cs typeface="Gill Sans"/>
              </a:rPr>
              <a:t> static collection of records</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49485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(what’s the limitation here?)</a:t>
            </a:r>
          </a:p>
        </p:txBody>
      </p:sp>
    </p:spTree>
    <p:extLst>
      <p:ext uri="{BB962C8B-B14F-4D97-AF65-F5344CB8AC3E}">
        <p14:creationId xmlns:p14="http://schemas.microsoft.com/office/powerpoint/2010/main" val="3362983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We need per-record processing</a:t>
            </a:r>
          </a:p>
        </p:txBody>
      </p:sp>
      <p:grpSp>
        <p:nvGrpSpPr>
          <p:cNvPr id="5" name="Group 4"/>
          <p:cNvGrpSpPr/>
          <p:nvPr/>
        </p:nvGrpSpPr>
        <p:grpSpPr>
          <a:xfrm>
            <a:off x="2438400" y="2895600"/>
            <a:ext cx="4267200" cy="1676400"/>
            <a:chOff x="2438400" y="3048000"/>
            <a:chExt cx="4267200" cy="1676400"/>
          </a:xfrm>
        </p:grpSpPr>
        <p:sp>
          <p:nvSpPr>
            <p:cNvPr id="8" name="Oval 7"/>
            <p:cNvSpPr/>
            <p:nvPr/>
          </p:nvSpPr>
          <p:spPr bwMode="auto">
            <a:xfrm>
              <a:off x="55626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10" name="Oval 9"/>
            <p:cNvSpPr/>
            <p:nvPr/>
          </p:nvSpPr>
          <p:spPr bwMode="auto">
            <a:xfrm>
              <a:off x="61722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12" name="Oval 11"/>
            <p:cNvSpPr/>
            <p:nvPr/>
          </p:nvSpPr>
          <p:spPr bwMode="auto">
            <a:xfrm>
              <a:off x="37338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3</a:t>
              </a:r>
            </a:p>
          </p:txBody>
        </p:sp>
        <p:sp>
          <p:nvSpPr>
            <p:cNvPr id="14" name="Oval 13"/>
            <p:cNvSpPr/>
            <p:nvPr/>
          </p:nvSpPr>
          <p:spPr bwMode="auto">
            <a:xfrm>
              <a:off x="4343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4</a:t>
              </a:r>
            </a:p>
          </p:txBody>
        </p:sp>
        <p:sp>
          <p:nvSpPr>
            <p:cNvPr id="16" name="Oval 15"/>
            <p:cNvSpPr/>
            <p:nvPr/>
          </p:nvSpPr>
          <p:spPr bwMode="auto">
            <a:xfrm>
              <a:off x="2438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19" name="Oval 18"/>
            <p:cNvSpPr/>
            <p:nvPr/>
          </p:nvSpPr>
          <p:spPr bwMode="auto">
            <a:xfrm>
              <a:off x="30480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cxnSp>
          <p:nvCxnSpPr>
            <p:cNvPr id="20" name="Straight Arrow Connector 19"/>
            <p:cNvCxnSpPr>
              <a:stCxn id="15" idx="4"/>
              <a:endCxn id="16" idx="0"/>
            </p:cNvCxnSpPr>
            <p:nvPr/>
          </p:nvCxnSpPr>
          <p:spPr bwMode="auto">
            <a:xfrm>
              <a:off x="2705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7" idx="4"/>
              <a:endCxn id="19" idx="0"/>
            </p:cNvCxnSpPr>
            <p:nvPr/>
          </p:nvCxnSpPr>
          <p:spPr bwMode="auto">
            <a:xfrm>
              <a:off x="33147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4"/>
              <a:endCxn id="12" idx="0"/>
            </p:cNvCxnSpPr>
            <p:nvPr/>
          </p:nvCxnSpPr>
          <p:spPr bwMode="auto">
            <a:xfrm>
              <a:off x="40005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3" idx="4"/>
              <a:endCxn id="14" idx="0"/>
            </p:cNvCxnSpPr>
            <p:nvPr/>
          </p:nvCxnSpPr>
          <p:spPr bwMode="auto">
            <a:xfrm>
              <a:off x="4610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4"/>
              <a:endCxn id="8" idx="0"/>
            </p:cNvCxnSpPr>
            <p:nvPr/>
          </p:nvCxnSpPr>
          <p:spPr bwMode="auto">
            <a:xfrm>
              <a:off x="58293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9" idx="4"/>
              <a:endCxn id="10" idx="0"/>
            </p:cNvCxnSpPr>
            <p:nvPr/>
          </p:nvCxnSpPr>
          <p:spPr bwMode="auto">
            <a:xfrm>
              <a:off x="64389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029200" y="4233446"/>
              <a:ext cx="389850" cy="338554"/>
            </a:xfrm>
            <a:prstGeom prst="rect">
              <a:avLst/>
            </a:prstGeom>
            <a:noFill/>
          </p:spPr>
          <p:txBody>
            <a:bodyPr wrap="none" rtlCol="0">
              <a:spAutoFit/>
            </a:bodyPr>
            <a:lstStyle/>
            <a:p>
              <a:r>
                <a:rPr lang="en-US" dirty="0">
                  <a:solidFill>
                    <a:schemeClr val="bg1"/>
                  </a:solidFill>
                </a:rPr>
                <a:t>…</a:t>
              </a:r>
            </a:p>
          </p:txBody>
        </p:sp>
      </p:grpSp>
      <p:sp>
        <p:nvSpPr>
          <p:cNvPr id="26" name="Rectangle 25"/>
          <p:cNvSpPr>
            <a:spLocks noChangeArrowheads="1"/>
          </p:cNvSpPr>
          <p:nvPr/>
        </p:nvSpPr>
        <p:spPr bwMode="auto">
          <a:xfrm>
            <a:off x="55626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7" name="Rectangle 26"/>
          <p:cNvSpPr>
            <a:spLocks noChangeArrowheads="1"/>
          </p:cNvSpPr>
          <p:nvPr/>
        </p:nvSpPr>
        <p:spPr bwMode="auto">
          <a:xfrm>
            <a:off x="37338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8" name="Rectangle 27"/>
          <p:cNvSpPr>
            <a:spLocks noChangeArrowheads="1"/>
          </p:cNvSpPr>
          <p:nvPr/>
        </p:nvSpPr>
        <p:spPr bwMode="auto">
          <a:xfrm>
            <a:off x="24384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3" name="TextBox 2"/>
          <p:cNvSpPr txBox="1"/>
          <p:nvPr/>
        </p:nvSpPr>
        <p:spPr>
          <a:xfrm>
            <a:off x="5029200" y="3276600"/>
            <a:ext cx="389850" cy="338554"/>
          </a:xfrm>
          <a:prstGeom prst="rect">
            <a:avLst/>
          </a:prstGeom>
          <a:noFill/>
        </p:spPr>
        <p:txBody>
          <a:bodyPr wrap="none" rtlCol="0">
            <a:spAutoFit/>
          </a:bodyPr>
          <a:lstStyle/>
          <a:p>
            <a:r>
              <a:rPr lang="en-US" dirty="0">
                <a:solidFill>
                  <a:schemeClr val="bg1"/>
                </a:solidFill>
              </a:rPr>
              <a:t>…</a:t>
            </a:r>
          </a:p>
        </p:txBody>
      </p:sp>
      <p:grpSp>
        <p:nvGrpSpPr>
          <p:cNvPr id="4" name="Group 3"/>
          <p:cNvGrpSpPr/>
          <p:nvPr/>
        </p:nvGrpSpPr>
        <p:grpSpPr>
          <a:xfrm>
            <a:off x="2438400" y="2362200"/>
            <a:ext cx="4267200" cy="533400"/>
            <a:chOff x="2438400" y="2514600"/>
            <a:chExt cx="4267200" cy="533400"/>
          </a:xfrm>
        </p:grpSpPr>
        <p:sp>
          <p:nvSpPr>
            <p:cNvPr id="7" name="Oval 6"/>
            <p:cNvSpPr/>
            <p:nvPr/>
          </p:nvSpPr>
          <p:spPr bwMode="auto">
            <a:xfrm>
              <a:off x="55626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9" name="Oval 8"/>
            <p:cNvSpPr/>
            <p:nvPr/>
          </p:nvSpPr>
          <p:spPr bwMode="auto">
            <a:xfrm>
              <a:off x="61722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11" name="Oval 10"/>
            <p:cNvSpPr/>
            <p:nvPr/>
          </p:nvSpPr>
          <p:spPr bwMode="auto">
            <a:xfrm>
              <a:off x="37338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a:ln>
                  <a:noFill/>
                </a:ln>
                <a:solidFill>
                  <a:schemeClr val="bg1"/>
                </a:solidFill>
                <a:effectLst/>
                <a:latin typeface="Arial" charset="0"/>
              </a:endParaRPr>
            </a:p>
          </p:txBody>
        </p:sp>
        <p:sp>
          <p:nvSpPr>
            <p:cNvPr id="13" name="Oval 12"/>
            <p:cNvSpPr/>
            <p:nvPr/>
          </p:nvSpPr>
          <p:spPr bwMode="auto">
            <a:xfrm>
              <a:off x="4343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a:ln>
                  <a:noFill/>
                </a:ln>
                <a:solidFill>
                  <a:schemeClr val="bg1"/>
                </a:solidFill>
                <a:effectLst/>
                <a:latin typeface="Arial" charset="0"/>
              </a:endParaRPr>
            </a:p>
          </p:txBody>
        </p:sp>
        <p:sp>
          <p:nvSpPr>
            <p:cNvPr id="15" name="Oval 14"/>
            <p:cNvSpPr/>
            <p:nvPr/>
          </p:nvSpPr>
          <p:spPr bwMode="auto">
            <a:xfrm>
              <a:off x="2438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17" name="Oval 16"/>
            <p:cNvSpPr/>
            <p:nvPr/>
          </p:nvSpPr>
          <p:spPr bwMode="auto">
            <a:xfrm>
              <a:off x="30480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sp>
          <p:nvSpPr>
            <p:cNvPr id="29" name="TextBox 28"/>
            <p:cNvSpPr txBox="1"/>
            <p:nvPr/>
          </p:nvSpPr>
          <p:spPr>
            <a:xfrm>
              <a:off x="5029200" y="2590800"/>
              <a:ext cx="389850" cy="338554"/>
            </a:xfrm>
            <a:prstGeom prst="rect">
              <a:avLst/>
            </a:prstGeom>
            <a:noFill/>
          </p:spPr>
          <p:txBody>
            <a:bodyPr wrap="none" rtlCol="0">
              <a:spAutoFit/>
            </a:bodyPr>
            <a:lstStyle/>
            <a:p>
              <a:r>
                <a:rPr lang="en-US" dirty="0">
                  <a:solidFill>
                    <a:schemeClr val="bg1"/>
                  </a:solidFill>
                </a:rPr>
                <a:t>…</a:t>
              </a:r>
            </a:p>
          </p:txBody>
        </p:sp>
      </p:grpSp>
      <p:sp>
        <p:nvSpPr>
          <p:cNvPr id="33" name="TextBox 32"/>
          <p:cNvSpPr txBox="1"/>
          <p:nvPr/>
        </p:nvSpPr>
        <p:spPr>
          <a:xfrm>
            <a:off x="0" y="5410200"/>
            <a:ext cx="9144000" cy="830997"/>
          </a:xfrm>
          <a:prstGeom prst="rect">
            <a:avLst/>
          </a:prstGeom>
          <a:noFill/>
        </p:spPr>
        <p:txBody>
          <a:bodyPr wrap="square" rtlCol="0">
            <a:spAutoFit/>
          </a:bodyPr>
          <a:lstStyle/>
          <a:p>
            <a:pPr lvl="0" algn="ctr">
              <a:defRPr/>
            </a:pPr>
            <a:r>
              <a:rPr lang="en-US" sz="2400" b="0" i="1" kern="0" dirty="0">
                <a:solidFill>
                  <a:srgbClr val="000000"/>
                </a:solidFill>
                <a:latin typeface="Gill Sans"/>
                <a:cs typeface="Gill Sans"/>
              </a:rPr>
              <a:t>Remarks:</a:t>
            </a:r>
            <a:r>
              <a:rPr lang="en-US" sz="2400" b="0" kern="0" dirty="0">
                <a:solidFill>
                  <a:srgbClr val="000000"/>
                </a:solidFill>
                <a:latin typeface="Gill Sans"/>
                <a:cs typeface="Gill Sans"/>
              </a:rPr>
              <a:t> Easy to parallelize maps,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record to “mapper” assignment is an implementation detail</a:t>
            </a:r>
          </a:p>
        </p:txBody>
      </p:sp>
    </p:spTree>
    <p:extLst>
      <p:ext uri="{BB962C8B-B14F-4D97-AF65-F5344CB8AC3E}">
        <p14:creationId xmlns:p14="http://schemas.microsoft.com/office/powerpoint/2010/main" val="341010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(If we want more than embarrassingly parallel processing)</a:t>
            </a:r>
          </a:p>
        </p:txBody>
      </p:sp>
      <p:sp>
        <p:nvSpPr>
          <p:cNvPr id="1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 alone isn’t enough</a:t>
            </a:r>
          </a:p>
        </p:txBody>
      </p:sp>
      <p:sp>
        <p:nvSpPr>
          <p:cNvPr id="11" name="TextBox 10"/>
          <p:cNvSpPr txBox="1"/>
          <p:nvPr/>
        </p:nvSpPr>
        <p:spPr>
          <a:xfrm>
            <a:off x="0" y="2586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Where do intermediate results go?</a:t>
            </a:r>
          </a:p>
        </p:txBody>
      </p:sp>
      <p:sp>
        <p:nvSpPr>
          <p:cNvPr id="13" name="TextBox 12"/>
          <p:cNvSpPr txBox="1"/>
          <p:nvPr/>
        </p:nvSpPr>
        <p:spPr>
          <a:xfrm>
            <a:off x="0" y="296287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We need an addressing mechanism!</a:t>
            </a:r>
          </a:p>
        </p:txBody>
      </p:sp>
      <p:sp>
        <p:nvSpPr>
          <p:cNvPr id="14" name="TextBox 13"/>
          <p:cNvSpPr txBox="1"/>
          <p:nvPr/>
        </p:nvSpPr>
        <p:spPr>
          <a:xfrm>
            <a:off x="0" y="3348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What’s the semantics of the group by?</a:t>
            </a:r>
          </a:p>
        </p:txBody>
      </p:sp>
      <p:sp>
        <p:nvSpPr>
          <p:cNvPr id="16" name="TextBox 15"/>
          <p:cNvSpPr txBox="1"/>
          <p:nvPr/>
        </p:nvSpPr>
        <p:spPr>
          <a:xfrm>
            <a:off x="0" y="5253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Once we resolve the addressing, apply another computation</a:t>
            </a:r>
          </a:p>
        </p:txBody>
      </p:sp>
      <p:sp>
        <p:nvSpPr>
          <p:cNvPr id="17" name="TextBox 16"/>
          <p:cNvSpPr txBox="1"/>
          <p:nvPr/>
        </p:nvSpPr>
        <p:spPr>
          <a:xfrm>
            <a:off x="0" y="5634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That’s what we call reduce!</a:t>
            </a:r>
          </a:p>
        </p:txBody>
      </p:sp>
      <p:sp>
        <p:nvSpPr>
          <p:cNvPr id="9" name="TextBox 8"/>
          <p:cNvSpPr txBox="1"/>
          <p:nvPr/>
        </p:nvSpPr>
        <p:spPr>
          <a:xfrm>
            <a:off x="0" y="6015335"/>
            <a:ext cx="9144000" cy="461665"/>
          </a:xfrm>
          <a:prstGeom prst="rect">
            <a:avLst/>
          </a:prstGeom>
          <a:noFill/>
        </p:spPr>
        <p:txBody>
          <a:bodyPr wrap="square" rtlCol="0">
            <a:spAutoFit/>
          </a:bodyPr>
          <a:lstStyle/>
          <a:p>
            <a:pPr algn="ctr"/>
            <a:r>
              <a:rPr lang="en-US" sz="2400" b="0">
                <a:solidFill>
                  <a:schemeClr val="bg1"/>
                </a:solidFill>
                <a:latin typeface="Gill Sans"/>
                <a:cs typeface="Gill Sans"/>
              </a:rPr>
              <a:t>(What’s with the sorting then?)</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330889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Debugging at Scale</a:t>
            </a:r>
          </a:p>
        </p:txBody>
      </p:sp>
      <p:sp>
        <p:nvSpPr>
          <p:cNvPr id="5" name="TextBox 4"/>
          <p:cNvSpPr txBox="1"/>
          <p:nvPr/>
        </p:nvSpPr>
        <p:spPr>
          <a:xfrm>
            <a:off x="0" y="3784937"/>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Real-world data is messy!</a:t>
            </a:r>
          </a:p>
        </p:txBody>
      </p:sp>
      <p:sp>
        <p:nvSpPr>
          <p:cNvPr id="6" name="TextBox 5"/>
          <p:cNvSpPr txBox="1"/>
          <p:nvPr/>
        </p:nvSpPr>
        <p:spPr>
          <a:xfrm>
            <a:off x="0" y="41659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There’s no such thing as “consistent data”</a:t>
            </a:r>
          </a:p>
          <a:p>
            <a:pPr lvl="0" algn="ctr">
              <a:defRPr/>
            </a:pPr>
            <a:r>
              <a:rPr lang="en-US" sz="2000" b="0" kern="0" dirty="0">
                <a:solidFill>
                  <a:srgbClr val="0070C0"/>
                </a:solidFill>
                <a:latin typeface="Gill Sans"/>
                <a:cs typeface="Gill Sans"/>
              </a:rPr>
              <a:t>Watch out for corner cases</a:t>
            </a:r>
          </a:p>
          <a:p>
            <a:pPr lvl="0" algn="ctr">
              <a:defRPr/>
            </a:pPr>
            <a:r>
              <a:rPr lang="en-US" sz="2000" b="0" kern="0" dirty="0">
                <a:solidFill>
                  <a:srgbClr val="0070C0"/>
                </a:solidFill>
                <a:latin typeface="Gill Sans"/>
                <a:cs typeface="Gill Sans"/>
              </a:rPr>
              <a:t>Isolate unexpected behavior, bring local</a:t>
            </a:r>
          </a:p>
        </p:txBody>
      </p:sp>
      <p:sp>
        <p:nvSpPr>
          <p:cNvPr id="7" name="TextBox 6"/>
          <p:cNvSpPr txBox="1"/>
          <p:nvPr/>
        </p:nvSpPr>
        <p:spPr>
          <a:xfrm>
            <a:off x="0" y="1987153"/>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Works on small datasets, won’t scale… why?</a:t>
            </a:r>
          </a:p>
        </p:txBody>
      </p:sp>
      <p:sp>
        <p:nvSpPr>
          <p:cNvPr id="8" name="TextBox 7"/>
          <p:cNvSpPr txBox="1"/>
          <p:nvPr/>
        </p:nvSpPr>
        <p:spPr>
          <a:xfrm>
            <a:off x="0" y="2368153"/>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Memory management issues (buffering and object creation)</a:t>
            </a:r>
          </a:p>
          <a:p>
            <a:pPr lvl="0" algn="ctr">
              <a:defRPr/>
            </a:pPr>
            <a:r>
              <a:rPr lang="en-US" sz="2000" b="0" kern="0" dirty="0">
                <a:solidFill>
                  <a:srgbClr val="0070C0"/>
                </a:solidFill>
                <a:latin typeface="Gill Sans"/>
                <a:cs typeface="Gill Sans"/>
              </a:rPr>
              <a:t>Too much intermediate data</a:t>
            </a:r>
          </a:p>
          <a:p>
            <a:pPr lvl="0" algn="ctr">
              <a:defRPr/>
            </a:pPr>
            <a:r>
              <a:rPr lang="en-US" sz="2000" b="0" kern="0" dirty="0">
                <a:solidFill>
                  <a:srgbClr val="0070C0"/>
                </a:solidFill>
                <a:latin typeface="Gill Sans"/>
                <a:cs typeface="Gill Sans"/>
              </a:rPr>
              <a:t>Mangled input records</a:t>
            </a:r>
          </a:p>
        </p:txBody>
      </p:sp>
    </p:spTree>
    <p:extLst>
      <p:ext uri="{BB962C8B-B14F-4D97-AF65-F5344CB8AC3E}">
        <p14:creationId xmlns:p14="http://schemas.microsoft.com/office/powerpoint/2010/main" val="3773830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a:t>
            </a:r>
          </a:p>
        </p:txBody>
      </p:sp>
      <p:cxnSp>
        <p:nvCxnSpPr>
          <p:cNvPr id="17" name="Straight Arrow Connector 16"/>
          <p:cNvCxnSpPr>
            <a:stCxn id="75" idx="2"/>
            <a:endCxn id="29" idx="0"/>
          </p:cNvCxnSpPr>
          <p:nvPr/>
        </p:nvCxnSpPr>
        <p:spPr bwMode="auto">
          <a:xfrm>
            <a:off x="30099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75" idx="2"/>
            <a:endCxn id="27" idx="0"/>
          </p:cNvCxnSpPr>
          <p:nvPr/>
        </p:nvCxnSpPr>
        <p:spPr bwMode="auto">
          <a:xfrm>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4" idx="2"/>
            <a:endCxn id="29" idx="0"/>
          </p:cNvCxnSpPr>
          <p:nvPr/>
        </p:nvCxnSpPr>
        <p:spPr bwMode="auto">
          <a:xfrm flipH="1">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4" idx="2"/>
            <a:endCxn id="27" idx="0"/>
          </p:cNvCxnSpPr>
          <p:nvPr/>
        </p:nvCxnSpPr>
        <p:spPr bwMode="auto">
          <a:xfrm>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73" idx="2"/>
            <a:endCxn id="28" idx="0"/>
          </p:cNvCxnSpPr>
          <p:nvPr/>
        </p:nvCxnSpPr>
        <p:spPr bwMode="auto">
          <a:xfrm flipH="1">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Rectangle 26"/>
          <p:cNvSpPr>
            <a:spLocks noChangeArrowheads="1"/>
          </p:cNvSpPr>
          <p:nvPr/>
        </p:nvSpPr>
        <p:spPr bwMode="auto">
          <a:xfrm>
            <a:off x="55626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rPr>
              <a:t>reduce</a:t>
            </a:r>
          </a:p>
        </p:txBody>
      </p:sp>
      <p:sp>
        <p:nvSpPr>
          <p:cNvPr id="28" name="Rectangle 27"/>
          <p:cNvSpPr>
            <a:spLocks noChangeArrowheads="1"/>
          </p:cNvSpPr>
          <p:nvPr/>
        </p:nvSpPr>
        <p:spPr bwMode="auto">
          <a:xfrm>
            <a:off x="37338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rPr>
              <a:t>reduce</a:t>
            </a:r>
          </a:p>
        </p:txBody>
      </p:sp>
      <p:sp>
        <p:nvSpPr>
          <p:cNvPr id="29" name="Rectangle 28"/>
          <p:cNvSpPr>
            <a:spLocks noChangeArrowheads="1"/>
          </p:cNvSpPr>
          <p:nvPr/>
        </p:nvSpPr>
        <p:spPr bwMode="auto">
          <a:xfrm>
            <a:off x="24384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rPr>
              <a:t>reduce</a:t>
            </a:r>
          </a:p>
        </p:txBody>
      </p:sp>
      <p:sp>
        <p:nvSpPr>
          <p:cNvPr id="30" name="Oval 29"/>
          <p:cNvSpPr/>
          <p:nvPr/>
        </p:nvSpPr>
        <p:spPr bwMode="auto">
          <a:xfrm>
            <a:off x="55626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31" name="Oval 30"/>
          <p:cNvSpPr/>
          <p:nvPr/>
        </p:nvSpPr>
        <p:spPr bwMode="auto">
          <a:xfrm>
            <a:off x="61722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32" name="Oval 31"/>
          <p:cNvSpPr/>
          <p:nvPr/>
        </p:nvSpPr>
        <p:spPr bwMode="auto">
          <a:xfrm>
            <a:off x="37338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3</a:t>
            </a:r>
          </a:p>
        </p:txBody>
      </p:sp>
      <p:sp>
        <p:nvSpPr>
          <p:cNvPr id="33" name="Oval 32"/>
          <p:cNvSpPr/>
          <p:nvPr/>
        </p:nvSpPr>
        <p:spPr bwMode="auto">
          <a:xfrm>
            <a:off x="4343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4</a:t>
            </a:r>
          </a:p>
        </p:txBody>
      </p:sp>
      <p:sp>
        <p:nvSpPr>
          <p:cNvPr id="34" name="Oval 33"/>
          <p:cNvSpPr/>
          <p:nvPr/>
        </p:nvSpPr>
        <p:spPr bwMode="auto">
          <a:xfrm>
            <a:off x="2438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35" name="Oval 34"/>
          <p:cNvSpPr/>
          <p:nvPr/>
        </p:nvSpPr>
        <p:spPr bwMode="auto">
          <a:xfrm>
            <a:off x="30480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cxnSp>
        <p:nvCxnSpPr>
          <p:cNvPr id="70" name="Straight Arrow Connector 69"/>
          <p:cNvCxnSpPr>
            <a:stCxn id="75" idx="2"/>
            <a:endCxn id="28" idx="0"/>
          </p:cNvCxnSpPr>
          <p:nvPr/>
        </p:nvCxnSpPr>
        <p:spPr bwMode="auto">
          <a:xfrm>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74" idx="2"/>
            <a:endCxn id="28" idx="0"/>
          </p:cNvCxnSpPr>
          <p:nvPr/>
        </p:nvCxnSpPr>
        <p:spPr bwMode="auto">
          <a:xfrm>
            <a:off x="43053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3" idx="2"/>
            <a:endCxn id="29" idx="0"/>
          </p:cNvCxnSpPr>
          <p:nvPr/>
        </p:nvCxnSpPr>
        <p:spPr bwMode="auto">
          <a:xfrm flipH="1">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Straight Arrow Connector 86"/>
          <p:cNvCxnSpPr>
            <a:stCxn id="73" idx="2"/>
            <a:endCxn id="27" idx="0"/>
          </p:cNvCxnSpPr>
          <p:nvPr/>
        </p:nvCxnSpPr>
        <p:spPr bwMode="auto">
          <a:xfrm>
            <a:off x="61341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7" name="Oval 46"/>
          <p:cNvSpPr/>
          <p:nvPr/>
        </p:nvSpPr>
        <p:spPr bwMode="auto">
          <a:xfrm>
            <a:off x="55626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n-1</a:t>
            </a:r>
          </a:p>
        </p:txBody>
      </p:sp>
      <p:sp>
        <p:nvSpPr>
          <p:cNvPr id="49" name="Oval 48"/>
          <p:cNvSpPr/>
          <p:nvPr/>
        </p:nvSpPr>
        <p:spPr bwMode="auto">
          <a:xfrm>
            <a:off x="61722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a:ln>
                  <a:noFill/>
                </a:ln>
                <a:solidFill>
                  <a:schemeClr val="bg1"/>
                </a:solidFill>
                <a:effectLst/>
                <a:latin typeface="Arial" charset="0"/>
              </a:rPr>
              <a:t>r</a:t>
            </a:r>
            <a:r>
              <a:rPr kumimoji="0" lang="en-US" sz="1600" b="0" i="1" u="none" strike="noStrike" cap="none" normalizeH="0" baseline="-25000" dirty="0" err="1">
                <a:ln>
                  <a:noFill/>
                </a:ln>
                <a:solidFill>
                  <a:schemeClr val="bg1"/>
                </a:solidFill>
                <a:effectLst/>
                <a:latin typeface="Arial" charset="0"/>
              </a:rPr>
              <a:t>n</a:t>
            </a:r>
            <a:endParaRPr kumimoji="0" lang="en-US" sz="1600" b="0" i="1" u="none" strike="noStrike" cap="none" normalizeH="0" baseline="-25000" dirty="0">
              <a:ln>
                <a:noFill/>
              </a:ln>
              <a:solidFill>
                <a:schemeClr val="bg1"/>
              </a:solidFill>
              <a:effectLst/>
              <a:latin typeface="Arial" charset="0"/>
            </a:endParaRPr>
          </a:p>
        </p:txBody>
      </p:sp>
      <p:sp>
        <p:nvSpPr>
          <p:cNvPr id="51" name="Oval 50"/>
          <p:cNvSpPr/>
          <p:nvPr/>
        </p:nvSpPr>
        <p:spPr bwMode="auto">
          <a:xfrm>
            <a:off x="37338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a:ln>
                <a:noFill/>
              </a:ln>
              <a:solidFill>
                <a:schemeClr val="bg1"/>
              </a:solidFill>
              <a:effectLst/>
              <a:latin typeface="Arial" charset="0"/>
            </a:endParaRPr>
          </a:p>
        </p:txBody>
      </p:sp>
      <p:sp>
        <p:nvSpPr>
          <p:cNvPr id="53" name="Oval 52"/>
          <p:cNvSpPr/>
          <p:nvPr/>
        </p:nvSpPr>
        <p:spPr bwMode="auto">
          <a:xfrm>
            <a:off x="4343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a:ln>
                <a:noFill/>
              </a:ln>
              <a:solidFill>
                <a:schemeClr val="bg1"/>
              </a:solidFill>
              <a:effectLst/>
              <a:latin typeface="Arial" charset="0"/>
            </a:endParaRPr>
          </a:p>
        </p:txBody>
      </p:sp>
      <p:sp>
        <p:nvSpPr>
          <p:cNvPr id="55" name="Oval 54"/>
          <p:cNvSpPr/>
          <p:nvPr/>
        </p:nvSpPr>
        <p:spPr bwMode="auto">
          <a:xfrm>
            <a:off x="2438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kumimoji="0" lang="en-US" sz="1600" b="0" i="1" u="none" strike="noStrike" cap="none" normalizeH="0" baseline="-25000" dirty="0">
                <a:ln>
                  <a:noFill/>
                </a:ln>
                <a:solidFill>
                  <a:schemeClr val="bg1"/>
                </a:solidFill>
                <a:effectLst/>
                <a:latin typeface="Arial" charset="0"/>
              </a:rPr>
              <a:t>1</a:t>
            </a:r>
          </a:p>
        </p:txBody>
      </p:sp>
      <p:sp>
        <p:nvSpPr>
          <p:cNvPr id="57" name="Oval 56"/>
          <p:cNvSpPr/>
          <p:nvPr/>
        </p:nvSpPr>
        <p:spPr bwMode="auto">
          <a:xfrm>
            <a:off x="30480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a:ln>
                <a:noFill/>
              </a:ln>
              <a:solidFill>
                <a:schemeClr val="bg1"/>
              </a:solidFill>
              <a:effectLst/>
              <a:latin typeface="Arial" charset="0"/>
            </a:endParaRPr>
          </a:p>
        </p:txBody>
      </p:sp>
      <p:grpSp>
        <p:nvGrpSpPr>
          <p:cNvPr id="8" name="Group 7"/>
          <p:cNvGrpSpPr/>
          <p:nvPr/>
        </p:nvGrpSpPr>
        <p:grpSpPr>
          <a:xfrm>
            <a:off x="2705100" y="2362200"/>
            <a:ext cx="3733800" cy="457200"/>
            <a:chOff x="2705100" y="2209800"/>
            <a:chExt cx="3733800" cy="1143000"/>
          </a:xfrm>
        </p:grpSpPr>
        <p:cxnSp>
          <p:nvCxnSpPr>
            <p:cNvPr id="59" name="Straight Arrow Connector 58"/>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3" name="Rectangle 72"/>
          <p:cNvSpPr>
            <a:spLocks noChangeArrowheads="1"/>
          </p:cNvSpPr>
          <p:nvPr/>
        </p:nvSpPr>
        <p:spPr bwMode="auto">
          <a:xfrm>
            <a:off x="5562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4" name="Rectangle 73"/>
          <p:cNvSpPr>
            <a:spLocks noChangeArrowheads="1"/>
          </p:cNvSpPr>
          <p:nvPr/>
        </p:nvSpPr>
        <p:spPr bwMode="auto">
          <a:xfrm>
            <a:off x="3733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5" name="Rectangle 74"/>
          <p:cNvSpPr>
            <a:spLocks noChangeArrowheads="1"/>
          </p:cNvSpPr>
          <p:nvPr/>
        </p:nvSpPr>
        <p:spPr bwMode="auto">
          <a:xfrm>
            <a:off x="24384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6" name="TextBox 75"/>
          <p:cNvSpPr txBox="1"/>
          <p:nvPr/>
        </p:nvSpPr>
        <p:spPr>
          <a:xfrm>
            <a:off x="5029200" y="2971800"/>
            <a:ext cx="389850" cy="338554"/>
          </a:xfrm>
          <a:prstGeom prst="rect">
            <a:avLst/>
          </a:prstGeom>
          <a:noFill/>
        </p:spPr>
        <p:txBody>
          <a:bodyPr wrap="none" rtlCol="0">
            <a:spAutoFit/>
          </a:bodyPr>
          <a:lstStyle/>
          <a:p>
            <a:r>
              <a:rPr lang="en-US" dirty="0">
                <a:solidFill>
                  <a:schemeClr val="bg1"/>
                </a:solidFill>
              </a:rPr>
              <a:t>…</a:t>
            </a:r>
          </a:p>
        </p:txBody>
      </p:sp>
      <p:sp>
        <p:nvSpPr>
          <p:cNvPr id="78" name="TextBox 77"/>
          <p:cNvSpPr txBox="1"/>
          <p:nvPr/>
        </p:nvSpPr>
        <p:spPr>
          <a:xfrm>
            <a:off x="5029200" y="1905000"/>
            <a:ext cx="389850" cy="338554"/>
          </a:xfrm>
          <a:prstGeom prst="rect">
            <a:avLst/>
          </a:prstGeom>
          <a:noFill/>
        </p:spPr>
        <p:txBody>
          <a:bodyPr wrap="none" rtlCol="0">
            <a:spAutoFit/>
          </a:bodyPr>
          <a:lstStyle/>
          <a:p>
            <a:r>
              <a:rPr lang="en-US" dirty="0">
                <a:solidFill>
                  <a:schemeClr val="bg1"/>
                </a:solidFill>
              </a:rPr>
              <a:t>…</a:t>
            </a:r>
          </a:p>
        </p:txBody>
      </p:sp>
      <p:sp>
        <p:nvSpPr>
          <p:cNvPr id="80" name="TextBox 79"/>
          <p:cNvSpPr txBox="1"/>
          <p:nvPr/>
        </p:nvSpPr>
        <p:spPr>
          <a:xfrm>
            <a:off x="5029200" y="5224046"/>
            <a:ext cx="389850" cy="338554"/>
          </a:xfrm>
          <a:prstGeom prst="rect">
            <a:avLst/>
          </a:prstGeom>
          <a:noFill/>
        </p:spPr>
        <p:txBody>
          <a:bodyPr wrap="none" rtlCol="0">
            <a:spAutoFit/>
          </a:bodyPr>
          <a:lstStyle/>
          <a:p>
            <a:r>
              <a:rPr lang="en-US" dirty="0">
                <a:solidFill>
                  <a:schemeClr val="bg1"/>
                </a:solidFill>
              </a:rPr>
              <a:t>…</a:t>
            </a:r>
          </a:p>
        </p:txBody>
      </p:sp>
      <p:sp>
        <p:nvSpPr>
          <p:cNvPr id="81" name="TextBox 80"/>
          <p:cNvSpPr txBox="1"/>
          <p:nvPr/>
        </p:nvSpPr>
        <p:spPr>
          <a:xfrm>
            <a:off x="5029200" y="4385846"/>
            <a:ext cx="389850" cy="338554"/>
          </a:xfrm>
          <a:prstGeom prst="rect">
            <a:avLst/>
          </a:prstGeom>
          <a:noFill/>
        </p:spPr>
        <p:txBody>
          <a:bodyPr wrap="none" rtlCol="0">
            <a:spAutoFit/>
          </a:bodyPr>
          <a:lstStyle/>
          <a:p>
            <a:r>
              <a:rPr lang="en-US" dirty="0">
                <a:solidFill>
                  <a:schemeClr val="bg1"/>
                </a:solidFill>
              </a:rPr>
              <a:t>…</a:t>
            </a:r>
          </a:p>
        </p:txBody>
      </p:sp>
      <p:grpSp>
        <p:nvGrpSpPr>
          <p:cNvPr id="91" name="Group 90"/>
          <p:cNvGrpSpPr/>
          <p:nvPr/>
        </p:nvGrpSpPr>
        <p:grpSpPr>
          <a:xfrm>
            <a:off x="2706624" y="4876800"/>
            <a:ext cx="3733800" cy="457200"/>
            <a:chOff x="2705100" y="2209800"/>
            <a:chExt cx="3733800" cy="1143000"/>
          </a:xfrm>
        </p:grpSpPr>
        <p:cxnSp>
          <p:nvCxnSpPr>
            <p:cNvPr id="92" name="Straight Arrow Connector 91"/>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50" name="TextBox 49"/>
          <p:cNvSpPr txBox="1"/>
          <p:nvPr/>
        </p:nvSpPr>
        <p:spPr>
          <a:xfrm>
            <a:off x="0" y="63246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MapReduce is the minimally “interesting” dataflow!</a:t>
            </a:r>
          </a:p>
        </p:txBody>
      </p:sp>
    </p:spTree>
    <p:extLst>
      <p:ext uri="{BB962C8B-B14F-4D97-AF65-F5344CB8AC3E}">
        <p14:creationId xmlns:p14="http://schemas.microsoft.com/office/powerpoint/2010/main" val="1264120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(K1, V1) </a:t>
            </a:r>
            <a:br>
              <a:rPr lang="en-US" b="0" dirty="0">
                <a:solidFill>
                  <a:srgbClr val="000000"/>
                </a:solidFill>
                <a:latin typeface="Andale Mono"/>
                <a:cs typeface="Andale Mono"/>
              </a:rPr>
            </a:br>
            <a:r>
              <a:rPr lang="en-US" b="0" dirty="0">
                <a:solidFill>
                  <a:srgbClr val="000000"/>
                </a:solidFill>
                <a:latin typeface="Andale Mono"/>
                <a:cs typeface="Andale Mono"/>
              </a:rPr>
              <a:t>⇒ List[(K2, V2)]</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List[(K1,V1)]</a:t>
            </a: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List[K3,V3])</a:t>
            </a: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a:solidFill>
                  <a:schemeClr val="bg2"/>
                </a:solidFill>
                <a:latin typeface="Gill Sans"/>
                <a:cs typeface="Gill Sans"/>
              </a:rPr>
              <a:t>reduce</a:t>
            </a:r>
            <a:br>
              <a:rPr lang="en-US" sz="1800" dirty="0">
                <a:solidFill>
                  <a:schemeClr val="bg2"/>
                </a:solidFill>
                <a:latin typeface="Gill Sans"/>
                <a:cs typeface="Gill Sans"/>
              </a:rPr>
            </a:br>
            <a:r>
              <a:rPr lang="en-US" b="0" dirty="0">
                <a:solidFill>
                  <a:srgbClr val="000000"/>
                </a:solidFill>
                <a:latin typeface="Andale Mono"/>
                <a:cs typeface="Andale Mono"/>
              </a:rPr>
              <a:t>g: (K2, </a:t>
            </a:r>
            <a:r>
              <a:rPr lang="en-US" b="0" dirty="0" err="1">
                <a:solidFill>
                  <a:srgbClr val="000000"/>
                </a:solidFill>
                <a:latin typeface="Andale Mono"/>
                <a:cs typeface="Andale Mono"/>
              </a:rPr>
              <a:t>Iterable</a:t>
            </a:r>
            <a:r>
              <a:rPr lang="en-US" b="0" dirty="0">
                <a:solidFill>
                  <a:srgbClr val="000000"/>
                </a:solidFill>
                <a:latin typeface="Andale Mono"/>
                <a:cs typeface="Andale Mono"/>
              </a:rPr>
              <a:t>[V2]) ⇒ List[(K3,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a:t>
            </a:r>
          </a:p>
        </p:txBody>
      </p:sp>
      <p:sp>
        <p:nvSpPr>
          <p:cNvPr id="11" name="TextBox 10"/>
          <p:cNvSpPr txBox="1"/>
          <p:nvPr/>
        </p:nvSpPr>
        <p:spPr>
          <a:xfrm>
            <a:off x="0" y="63246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(note we’re abstracting the “data-parallel” part)</a:t>
            </a:r>
          </a:p>
        </p:txBody>
      </p:sp>
    </p:spTree>
    <p:extLst>
      <p:ext uri="{BB962C8B-B14F-4D97-AF65-F5344CB8AC3E}">
        <p14:creationId xmlns:p14="http://schemas.microsoft.com/office/powerpoint/2010/main" val="815285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9200" y="1676400"/>
            <a:ext cx="1143000" cy="3581400"/>
            <a:chOff x="1219200" y="1676400"/>
            <a:chExt cx="11430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1790700" y="2819400"/>
            <a:ext cx="2400300" cy="2438400"/>
            <a:chOff x="1790700" y="2819400"/>
            <a:chExt cx="2400300" cy="2438400"/>
          </a:xfrm>
        </p:grpSpPr>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3619500" y="2819400"/>
            <a:ext cx="2400300" cy="2438400"/>
            <a:chOff x="3619500" y="2819400"/>
            <a:chExt cx="2400300" cy="2438400"/>
          </a:xfrm>
        </p:grpSpPr>
        <p:sp>
          <p:nvSpPr>
            <p:cNvPr id="22" name="Rectangle 21"/>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23" name="Rectangle 22"/>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48768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54483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6" idx="3"/>
              <a:endCxn id="23" idx="0"/>
            </p:cNvCxnSpPr>
            <p:nvPr/>
          </p:nvCxnSpPr>
          <p:spPr bwMode="auto">
            <a:xfrm rot="5400000" flipH="1" flipV="1">
              <a:off x="33147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5448300" y="2819400"/>
            <a:ext cx="2400300" cy="2438400"/>
            <a:chOff x="5448300" y="2819400"/>
            <a:chExt cx="2400300" cy="2438400"/>
          </a:xfrm>
        </p:grpSpPr>
        <p:sp>
          <p:nvSpPr>
            <p:cNvPr id="29" name="Rectangle 28"/>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30" name="Rectangle 29"/>
            <p:cNvSpPr>
              <a:spLocks noChangeArrowheads="1"/>
            </p:cNvSpPr>
            <p:nvPr/>
          </p:nvSpPr>
          <p:spPr bwMode="auto">
            <a:xfrm>
              <a:off x="6705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31" name="Can 30"/>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32" name="Straight Arrow Connector 31"/>
            <p:cNvCxnSpPr>
              <a:stCxn id="29" idx="2"/>
              <a:endCxn id="31"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Elbow Connector 32"/>
            <p:cNvCxnSpPr>
              <a:stCxn id="24" idx="3"/>
              <a:endCxn id="30" idx="0"/>
            </p:cNvCxnSpPr>
            <p:nvPr/>
          </p:nvCxnSpPr>
          <p:spPr bwMode="auto">
            <a:xfrm rot="5400000" flipH="1" flipV="1">
              <a:off x="51435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0" y="5953780"/>
            <a:ext cx="9144000" cy="523220"/>
          </a:xfrm>
          <a:prstGeom prst="rect">
            <a:avLst/>
          </a:prstGeom>
          <a:noFill/>
        </p:spPr>
        <p:txBody>
          <a:bodyPr wrap="square" rtlCol="0">
            <a:spAutoFit/>
          </a:bodyPr>
          <a:lstStyle/>
          <a:p>
            <a:pPr lvl="0" algn="ctr">
              <a:defRPr/>
            </a:pPr>
            <a:r>
              <a:rPr lang="en-US" sz="2800" b="0" kern="0" dirty="0">
                <a:solidFill>
                  <a:srgbClr val="FF0000"/>
                </a:solidFill>
                <a:latin typeface="Gill Sans"/>
                <a:cs typeface="Gill Sans"/>
              </a:rPr>
              <a:t>What’s wrong?</a:t>
            </a:r>
          </a:p>
        </p:txBody>
      </p:sp>
      <p:sp>
        <p:nvSpPr>
          <p:cNvPr id="3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Workflows</a:t>
            </a:r>
          </a:p>
        </p:txBody>
      </p:sp>
    </p:spTree>
    <p:extLst>
      <p:ext uri="{BB962C8B-B14F-4D97-AF65-F5344CB8AC3E}">
        <p14:creationId xmlns:p14="http://schemas.microsoft.com/office/powerpoint/2010/main" val="1743447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3" idx="2"/>
              <a:endCxn id="5" idx="1"/>
            </p:cNvCxnSpPr>
            <p:nvPr/>
          </p:nvCxnSpPr>
          <p:spPr bwMode="auto">
            <a:xfrm>
              <a:off x="17907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18" name="Straight Arrow Connector 17"/>
            <p:cNvCxnSpPr>
              <a:stCxn id="14" idx="2"/>
              <a:endCxn id="16" idx="1"/>
            </p:cNvCxnSpPr>
            <p:nvPr/>
          </p:nvCxnSpPr>
          <p:spPr bwMode="auto">
            <a:xfrm>
              <a:off x="36195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6096000" y="1676400"/>
            <a:ext cx="1143000" cy="3581400"/>
            <a:chOff x="6096000" y="1676400"/>
            <a:chExt cx="1143000" cy="3581400"/>
          </a:xfrm>
        </p:grpSpPr>
        <p:sp>
          <p:nvSpPr>
            <p:cNvPr id="23" name="Rectangle 22"/>
            <p:cNvSpPr>
              <a:spLocks noChangeArrowheads="1"/>
            </p:cNvSpPr>
            <p:nvPr/>
          </p:nvSpPr>
          <p:spPr bwMode="auto">
            <a:xfrm>
              <a:off x="6096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6096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5" name="Straight Arrow Connector 24"/>
            <p:cNvCxnSpPr>
              <a:endCxn id="24" idx="1"/>
            </p:cNvCxnSpPr>
            <p:nvPr/>
          </p:nvCxnSpPr>
          <p:spPr bwMode="auto">
            <a:xfrm>
              <a:off x="6667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Rectangle 29"/>
            <p:cNvSpPr>
              <a:spLocks noChangeArrowheads="1"/>
            </p:cNvSpPr>
            <p:nvPr/>
          </p:nvSpPr>
          <p:spPr bwMode="auto">
            <a:xfrm>
              <a:off x="6096000" y="3581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Can 21"/>
            <p:cNvSpPr/>
            <p:nvPr/>
          </p:nvSpPr>
          <p:spPr bwMode="auto">
            <a:xfrm>
              <a:off x="60960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8" name="Straight Arrow Connector 27"/>
            <p:cNvCxnSpPr>
              <a:stCxn id="22" idx="3"/>
            </p:cNvCxnSpPr>
            <p:nvPr/>
          </p:nvCxnSpPr>
          <p:spPr bwMode="auto">
            <a:xfrm>
              <a:off x="66675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nvSpPr>
        <p:spPr>
          <a:xfrm>
            <a:off x="2133600" y="4983540"/>
            <a:ext cx="1226417" cy="1569660"/>
          </a:xfrm>
          <a:prstGeom prst="rect">
            <a:avLst/>
          </a:prstGeom>
          <a:noFill/>
        </p:spPr>
        <p:txBody>
          <a:bodyPr wrap="none" rtlCol="0">
            <a:spAutoFit/>
          </a:bodyPr>
          <a:lstStyle/>
          <a:p>
            <a:r>
              <a:rPr lang="en-US" sz="9600" dirty="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5" name="TextBox 34"/>
          <p:cNvSpPr txBox="1"/>
          <p:nvPr/>
        </p:nvSpPr>
        <p:spPr>
          <a:xfrm>
            <a:off x="6248400" y="4953000"/>
            <a:ext cx="902811" cy="1569660"/>
          </a:xfrm>
          <a:prstGeom prst="rect">
            <a:avLst/>
          </a:prstGeom>
          <a:noFill/>
        </p:spPr>
        <p:txBody>
          <a:bodyPr wrap="none" rtlCol="0">
            <a:spAutoFit/>
          </a:bodyPr>
          <a:lstStyle/>
          <a:p>
            <a:r>
              <a:rPr lang="en-US" sz="9600" dirty="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2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Want MM?</a:t>
            </a:r>
          </a:p>
        </p:txBody>
      </p:sp>
    </p:spTree>
    <p:extLst>
      <p:ext uri="{BB962C8B-B14F-4D97-AF65-F5344CB8AC3E}">
        <p14:creationId xmlns:p14="http://schemas.microsoft.com/office/powerpoint/2010/main" val="2641378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4876800" y="1676400"/>
            <a:ext cx="2971800" cy="3581400"/>
            <a:chOff x="4876800" y="1676400"/>
            <a:chExt cx="2971800" cy="3581400"/>
          </a:xfrm>
        </p:grpSpPr>
        <p:sp>
          <p:nvSpPr>
            <p:cNvPr id="15" name="Rectangle 14"/>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17" name="Rectangle 16"/>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Rectangle 21"/>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a:solidFill>
                    <a:schemeClr val="bg2"/>
                  </a:solidFill>
                  <a:latin typeface="Gill Sans"/>
                  <a:cs typeface="Gill Sans"/>
                </a:rPr>
                <a:t>reduce</a:t>
              </a:r>
            </a:p>
          </p:txBody>
        </p:sp>
        <p:sp>
          <p:nvSpPr>
            <p:cNvPr id="24" name="Can 23"/>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5" idx="2"/>
              <a:endCxn id="22" idx="0"/>
            </p:cNvCxnSpPr>
            <p:nvPr/>
          </p:nvCxnSpPr>
          <p:spPr bwMode="auto">
            <a:xfrm rot="5400000" flipH="1" flipV="1">
              <a:off x="6057900" y="2895600"/>
              <a:ext cx="609600" cy="1828800"/>
            </a:xfrm>
            <a:prstGeom prst="bentConnector5">
              <a:avLst>
                <a:gd name="adj1" fmla="val -37500"/>
                <a:gd name="adj2" fmla="val 50000"/>
                <a:gd name="adj3" fmla="val 1375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Can 26"/>
            <p:cNvSpPr/>
            <p:nvPr/>
          </p:nvSpPr>
          <p:spPr bwMode="auto">
            <a:xfrm>
              <a:off x="48768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HDFS</a:t>
              </a:r>
            </a:p>
          </p:txBody>
        </p:sp>
        <p:cxnSp>
          <p:nvCxnSpPr>
            <p:cNvPr id="28" name="Straight Arrow Connector 27"/>
            <p:cNvCxnSpPr>
              <a:stCxn id="27" idx="3"/>
            </p:cNvCxnSpPr>
            <p:nvPr/>
          </p:nvCxnSpPr>
          <p:spPr bwMode="auto">
            <a:xfrm>
              <a:off x="54483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2133600" y="4983540"/>
            <a:ext cx="1226417" cy="1569660"/>
          </a:xfrm>
          <a:prstGeom prst="rect">
            <a:avLst/>
          </a:prstGeom>
          <a:noFill/>
        </p:spPr>
        <p:txBody>
          <a:bodyPr wrap="none" rtlCol="0">
            <a:spAutoFit/>
          </a:bodyPr>
          <a:lstStyle/>
          <a:p>
            <a:r>
              <a:rPr lang="en-US" sz="9600" dirty="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0" name="TextBox 29"/>
          <p:cNvSpPr txBox="1"/>
          <p:nvPr/>
        </p:nvSpPr>
        <p:spPr>
          <a:xfrm>
            <a:off x="6248400" y="4953000"/>
            <a:ext cx="902811" cy="1569660"/>
          </a:xfrm>
          <a:prstGeom prst="rect">
            <a:avLst/>
          </a:prstGeom>
          <a:noFill/>
        </p:spPr>
        <p:txBody>
          <a:bodyPr wrap="none" rtlCol="0">
            <a:spAutoFit/>
          </a:bodyPr>
          <a:lstStyle/>
          <a:p>
            <a:r>
              <a:rPr lang="en-US" sz="9600" dirty="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Want MRR?</a:t>
            </a:r>
          </a:p>
        </p:txBody>
      </p:sp>
    </p:spTree>
    <p:extLst>
      <p:ext uri="{BB962C8B-B14F-4D97-AF65-F5344CB8AC3E}">
        <p14:creationId xmlns:p14="http://schemas.microsoft.com/office/powerpoint/2010/main" val="3127697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The datacenter </a:t>
            </a:r>
            <a:r>
              <a:rPr lang="en-US" sz="3200" b="0" i="1" dirty="0">
                <a:solidFill>
                  <a:srgbClr val="FFFFFF"/>
                </a:solidFill>
                <a:latin typeface="Gill Sans"/>
                <a:cs typeface="Gill Sans"/>
              </a:rPr>
              <a:t>is</a:t>
            </a:r>
            <a:r>
              <a:rPr lang="en-US" sz="3200" b="0" dirty="0">
                <a:solidFill>
                  <a:srgbClr val="FFFFFF"/>
                </a:solidFill>
                <a:latin typeface="Gill Sans"/>
                <a:cs typeface="Gill Sans"/>
              </a:rPr>
              <a:t> the computer!</a:t>
            </a:r>
          </a:p>
        </p:txBody>
      </p:sp>
      <p:sp>
        <p:nvSpPr>
          <p:cNvPr id="7" name="Text Box 4"/>
          <p:cNvSpPr txBox="1">
            <a:spLocks noChangeArrowheads="1"/>
          </p:cNvSpPr>
          <p:nvPr/>
        </p:nvSpPr>
        <p:spPr bwMode="auto">
          <a:xfrm>
            <a:off x="1752600" y="2209800"/>
            <a:ext cx="55626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Let’s enrich the instruction set!</a:t>
            </a:r>
          </a:p>
        </p:txBody>
      </p:sp>
    </p:spTree>
    <p:extLst>
      <p:ext uri="{BB962C8B-B14F-4D97-AF65-F5344CB8AC3E}">
        <p14:creationId xmlns:p14="http://schemas.microsoft.com/office/powerpoint/2010/main" val="2898447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6002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Graph Operators</a:t>
            </a:r>
          </a:p>
        </p:txBody>
      </p:sp>
    </p:spTree>
    <p:extLst>
      <p:ext uri="{BB962C8B-B14F-4D97-AF65-F5344CB8AC3E}">
        <p14:creationId xmlns:p14="http://schemas.microsoft.com/office/powerpoint/2010/main" val="421038066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954107"/>
          </a:xfrm>
          <a:prstGeom prst="rect">
            <a:avLst/>
          </a:prstGeom>
          <a:noFill/>
        </p:spPr>
        <p:txBody>
          <a:bodyPr wrap="square" rtlCol="0">
            <a:spAutoFit/>
          </a:bodyPr>
          <a:lstStyle/>
          <a:p>
            <a:r>
              <a:rPr lang="en-US" sz="1400" b="0" dirty="0">
                <a:solidFill>
                  <a:srgbClr val="000000"/>
                </a:solidFill>
                <a:latin typeface="Gill Sans"/>
                <a:cs typeface="Gill Sans"/>
              </a:rPr>
              <a:t>The Dryad system organization. The job manager (JM) consults the name server (NS) to discover the list of available computers. It maintains the job graph and schedules running vertices (V) as computers become available using the daemon (D) as a proxy. Vertices exchange data through files, TCP pipes, or shared-memory channels. The shaded bar indicates the vertices in the job that are currently running.</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Architecture</a:t>
            </a:r>
          </a:p>
        </p:txBody>
      </p:sp>
    </p:spTree>
    <p:extLst>
      <p:ext uri="{BB962C8B-B14F-4D97-AF65-F5344CB8AC3E}">
        <p14:creationId xmlns:p14="http://schemas.microsoft.com/office/powerpoint/2010/main" val="248518088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Cool Tricks</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Channel: abstraction for vertex-to-vertex communication</a:t>
            </a:r>
          </a:p>
        </p:txBody>
      </p:sp>
      <p:sp>
        <p:nvSpPr>
          <p:cNvPr id="7" name="TextBox 6"/>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File</a:t>
            </a:r>
          </a:p>
          <a:p>
            <a:pPr lvl="0" algn="ctr">
              <a:defRPr/>
            </a:pPr>
            <a:r>
              <a:rPr lang="en-US" sz="2000" b="0" kern="0" dirty="0">
                <a:solidFill>
                  <a:srgbClr val="0070C0"/>
                </a:solidFill>
                <a:latin typeface="Gill Sans"/>
                <a:cs typeface="Gill Sans"/>
              </a:rPr>
              <a:t>TCP pipe</a:t>
            </a:r>
          </a:p>
          <a:p>
            <a:pPr lvl="0" algn="ctr">
              <a:defRPr/>
            </a:pPr>
            <a:r>
              <a:rPr lang="en-US" sz="2000" b="0" kern="0" dirty="0">
                <a:solidFill>
                  <a:srgbClr val="0070C0"/>
                </a:solidFill>
                <a:latin typeface="Gill Sans"/>
                <a:cs typeface="Gill Sans"/>
              </a:rPr>
              <a:t>Shared memory</a:t>
            </a:r>
          </a:p>
        </p:txBody>
      </p:sp>
      <p:sp>
        <p:nvSpPr>
          <p:cNvPr id="10" name="TextBox 9"/>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Runtime graph refinement</a:t>
            </a:r>
          </a:p>
        </p:txBody>
      </p:sp>
      <p:sp>
        <p:nvSpPr>
          <p:cNvPr id="11" name="TextBox 10"/>
          <p:cNvSpPr txBox="1"/>
          <p:nvPr/>
        </p:nvSpPr>
        <p:spPr>
          <a:xfrm>
            <a:off x="0" y="4038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input is not known until runtime</a:t>
            </a:r>
          </a:p>
          <a:p>
            <a:pPr lvl="0" algn="ctr">
              <a:defRPr/>
            </a:pPr>
            <a:r>
              <a:rPr lang="en-US" sz="2000" b="0" kern="0" dirty="0">
                <a:solidFill>
                  <a:srgbClr val="0070C0"/>
                </a:solidFill>
                <a:latin typeface="Gill Sans"/>
                <a:cs typeface="Gill Sans"/>
              </a:rPr>
              <a:t>Automatically rewrite graph based on invariant properties</a:t>
            </a:r>
          </a:p>
        </p:txBody>
      </p:sp>
    </p:spTree>
    <p:extLst>
      <p:ext uri="{BB962C8B-B14F-4D97-AF65-F5344CB8AC3E}">
        <p14:creationId xmlns:p14="http://schemas.microsoft.com/office/powerpoint/2010/main" val="373762120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599"/>
            <a:ext cx="2212340" cy="51054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Sample Program</a:t>
            </a:r>
          </a:p>
        </p:txBody>
      </p:sp>
    </p:spTree>
    <p:extLst>
      <p:ext uri="{BB962C8B-B14F-4D97-AF65-F5344CB8AC3E}">
        <p14:creationId xmlns:p14="http://schemas.microsoft.com/office/powerpoint/2010/main" val="279841413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dirty="0">
                <a:latin typeface="Gill Sans"/>
                <a:cs typeface="Gill Sans"/>
              </a:rPr>
              <a:t>The datacenter </a:t>
            </a:r>
            <a:r>
              <a:rPr lang="en-US" sz="3600" b="0" i="1" kern="0" dirty="0">
                <a:latin typeface="Gill Sans"/>
                <a:cs typeface="Gill Sans"/>
              </a:rPr>
              <a:t>is </a:t>
            </a:r>
            <a:r>
              <a:rPr lang="en-US" sz="3600" b="0" kern="0" dirty="0">
                <a:latin typeface="Gill Sans"/>
                <a:cs typeface="Gill Sans"/>
              </a:rPr>
              <a:t>the computer!</a:t>
            </a:r>
          </a:p>
        </p:txBody>
      </p:sp>
      <p:sp>
        <p:nvSpPr>
          <p:cNvPr id="7"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a:solidFill>
                  <a:srgbClr val="FFFFFF"/>
                </a:solidFill>
                <a:latin typeface="Gill Sans"/>
                <a:cs typeface="Gill Sans"/>
              </a:rPr>
              <a:t>What’s the instruction set?</a:t>
            </a:r>
          </a:p>
        </p:txBody>
      </p:sp>
    </p:spTree>
    <p:extLst>
      <p:ext uri="{BB962C8B-B14F-4D97-AF65-F5344CB8AC3E}">
        <p14:creationId xmlns:p14="http://schemas.microsoft.com/office/powerpoint/2010/main" val="20327511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791200"/>
            <a:ext cx="9144000" cy="461665"/>
          </a:xfrm>
          <a:prstGeom prst="rect">
            <a:avLst/>
          </a:prstGeom>
          <a:noFill/>
        </p:spPr>
        <p:txBody>
          <a:bodyPr wrap="square" rtlCol="0">
            <a:spAutoFit/>
          </a:bodyPr>
          <a:lstStyle/>
          <a:p>
            <a:pPr algn="ctr"/>
            <a:r>
              <a:rPr lang="en-US" sz="2400" b="0" dirty="0">
                <a:solidFill>
                  <a:srgbClr val="FF0000"/>
                </a:solidFill>
                <a:latin typeface="Gill Sans"/>
                <a:cs typeface="Gill Sans"/>
              </a:rPr>
              <a:t>Sound familiar?</a:t>
            </a: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endParaRPr lang="en-US" sz="3600" b="0" kern="0" dirty="0">
              <a:solidFill>
                <a:srgbClr val="000000"/>
              </a:solidFill>
              <a:latin typeface="Gill Sans"/>
              <a:cs typeface="Gill Sans"/>
            </a:endParaRP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LINQ = Language </a:t>
            </a:r>
            <a:r>
              <a:rPr lang="en-US" sz="2400" b="0" kern="0" dirty="0" err="1">
                <a:solidFill>
                  <a:srgbClr val="000000"/>
                </a:solidFill>
                <a:latin typeface="Gill Sans"/>
                <a:cs typeface="Gill Sans"/>
              </a:rPr>
              <a:t>INtegrated</a:t>
            </a:r>
            <a:r>
              <a:rPr lang="en-US" sz="2400" b="0" kern="0" dirty="0">
                <a:solidFill>
                  <a:srgbClr val="000000"/>
                </a:solidFill>
                <a:latin typeface="Gill Sans"/>
                <a:cs typeface="Gill Sans"/>
              </a:rPr>
              <a:t> Query</a:t>
            </a:r>
          </a:p>
        </p:txBody>
      </p:sp>
      <p:sp>
        <p:nvSpPr>
          <p:cNvPr id="8" name="TextBox 7"/>
          <p:cNvSpPr txBox="1"/>
          <p:nvPr/>
        </p:nvSpPr>
        <p:spPr>
          <a:xfrm>
            <a:off x="0" y="2590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.NET constructs for combining imperative and declarative programming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Developers write in </a:t>
            </a:r>
            <a:r>
              <a:rPr lang="en-US" sz="2400" b="0" kern="0" dirty="0" err="1">
                <a:solidFill>
                  <a:srgbClr val="000000"/>
                </a:solidFill>
                <a:latin typeface="Gill Sans"/>
                <a:cs typeface="Gill Sans"/>
              </a:rPr>
              <a:t>DryadLINQ</a:t>
            </a:r>
            <a:endParaRPr lang="en-US" sz="2400" b="0" kern="0" dirty="0">
              <a:solidFill>
                <a:srgbClr val="000000"/>
              </a:solidFill>
              <a:latin typeface="Gill Sans"/>
              <a:cs typeface="Gill Sans"/>
            </a:endParaRPr>
          </a:p>
        </p:txBody>
      </p:sp>
      <p:sp>
        <p:nvSpPr>
          <p:cNvPr id="10" name="TextBox 9"/>
          <p:cNvSpPr txBox="1"/>
          <p:nvPr/>
        </p:nvSpPr>
        <p:spPr>
          <a:xfrm>
            <a:off x="0" y="3505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Program compiled into computations that run on Dryad</a:t>
            </a:r>
          </a:p>
        </p:txBody>
      </p:sp>
    </p:spTree>
    <p:extLst>
      <p:ext uri="{BB962C8B-B14F-4D97-AF65-F5344CB8AC3E}">
        <p14:creationId xmlns:p14="http://schemas.microsoft.com/office/powerpoint/2010/main" val="2247399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the solution?</a:t>
            </a:r>
          </a:p>
        </p:txBody>
      </p:sp>
    </p:spTree>
    <p:extLst>
      <p:ext uri="{BB962C8B-B14F-4D97-AF65-F5344CB8AC3E}">
        <p14:creationId xmlns:p14="http://schemas.microsoft.com/office/powerpoint/2010/main" val="798500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752600"/>
            <a:ext cx="8305800" cy="1815882"/>
          </a:xfrm>
          <a:prstGeom prst="rect">
            <a:avLst/>
          </a:prstGeom>
          <a:noFill/>
          <a:ln>
            <a:noFill/>
          </a:ln>
        </p:spPr>
        <p:txBody>
          <a:bodyPr wrap="square" rtlCol="0">
            <a:spAutoFit/>
          </a:bodyPr>
          <a:lstStyle/>
          <a:p>
            <a:r>
              <a:rPr lang="en-US" sz="1400" b="0" dirty="0" err="1">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p>
          <a:p>
            <a:r>
              <a:rPr lang="en-US" sz="1400" b="0" dirty="0">
                <a:solidFill>
                  <a:srgbClr val="000000"/>
                </a:solidFill>
                <a:latin typeface="Andale Mono"/>
                <a:cs typeface="Andale Mono"/>
              </a:rPr>
              <a:t>  </a:t>
            </a:r>
            <a:r>
              <a:rPr lang="en-US" sz="1400" b="0" dirty="0" err="1">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&lt;string&gt; words = </a:t>
            </a:r>
            <a:r>
              <a:rPr lang="en-US" sz="1400" b="0" dirty="0" err="1">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 </a:t>
            </a:r>
            <a:r>
              <a:rPr lang="en-US" sz="1400" b="0" dirty="0" err="1">
                <a:solidFill>
                  <a:srgbClr val="000000"/>
                </a:solidFill>
                <a:latin typeface="Andale Mono"/>
                <a:cs typeface="Andale Mono"/>
              </a:rPr>
              <a:t>words.GroupBy</a:t>
            </a:r>
            <a:r>
              <a:rPr lang="en-US" sz="1400" b="0" dirty="0">
                <a:solidFill>
                  <a:srgbClr val="000000"/>
                </a:solidFill>
                <a:latin typeface="Andale Mono"/>
                <a:cs typeface="Andale Mono"/>
              </a:rPr>
              <a:t>(x =&gt; x);</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&lt;Pair&gt; counts = </a:t>
            </a:r>
            <a:r>
              <a:rPr lang="en-US" sz="1400" b="0" dirty="0" err="1">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&lt;Pair&gt; ordered = </a:t>
            </a:r>
            <a:r>
              <a:rPr lang="en-US" sz="1400" b="0" dirty="0" err="1">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p>
          <a:p>
            <a:r>
              <a:rPr lang="en-US" sz="1400" b="0" dirty="0" err="1">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4291013"/>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err="1">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a:solidFill>
                  <a:srgbClr val="000000"/>
                </a:solidFill>
                <a:latin typeface="Andale Mono"/>
                <a:cs typeface="Andale Mono"/>
              </a:rPr>
              <a:t>cnt</a:t>
            </a:r>
            <a:r>
              <a:rPr lang="en-US" sz="1400" b="0" dirty="0">
                <a:solidFill>
                  <a:srgbClr val="000000"/>
                </a:solidFill>
                <a:latin typeface="Andale Mono"/>
                <a:cs typeface="Andale Mono"/>
              </a:rPr>
              <a:t>';</a:t>
            </a:r>
          </a:p>
        </p:txBody>
      </p:sp>
      <p:sp>
        <p:nvSpPr>
          <p:cNvPr id="6" name="TextBox 5"/>
          <p:cNvSpPr txBox="1"/>
          <p:nvPr/>
        </p:nvSpPr>
        <p:spPr>
          <a:xfrm>
            <a:off x="304800" y="3771008"/>
            <a:ext cx="1425541" cy="461665"/>
          </a:xfrm>
          <a:prstGeom prst="rect">
            <a:avLst/>
          </a:prstGeom>
          <a:noFill/>
        </p:spPr>
        <p:txBody>
          <a:bodyPr wrap="none" rtlCol="0">
            <a:spAutoFit/>
          </a:bodyPr>
          <a:lstStyle/>
          <a:p>
            <a:r>
              <a:rPr lang="en-US" sz="2400" b="0" dirty="0">
                <a:solidFill>
                  <a:srgbClr val="000000"/>
                </a:solidFill>
                <a:latin typeface="Gill Sans"/>
                <a:cs typeface="Gill Sans"/>
              </a:rPr>
              <a:t>Compare:</a:t>
            </a:r>
          </a:p>
        </p:txBody>
      </p:sp>
      <p:sp>
        <p:nvSpPr>
          <p:cNvPr id="7" name="TextBox 6"/>
          <p:cNvSpPr txBox="1"/>
          <p:nvPr/>
        </p:nvSpPr>
        <p:spPr>
          <a:xfrm>
            <a:off x="0" y="5939135"/>
            <a:ext cx="9143999" cy="461665"/>
          </a:xfrm>
          <a:prstGeom prst="rect">
            <a:avLst/>
          </a:prstGeom>
          <a:noFill/>
        </p:spPr>
        <p:txBody>
          <a:bodyPr wrap="square" rtlCol="0">
            <a:spAutoFit/>
          </a:bodyPr>
          <a:lstStyle/>
          <a:p>
            <a:pPr algn="ctr"/>
            <a:r>
              <a:rPr lang="en-US" sz="2400" b="0" dirty="0">
                <a:solidFill>
                  <a:srgbClr val="FF0000"/>
                </a:solidFill>
                <a:latin typeface="Gill Sans"/>
                <a:cs typeface="Gill Sans"/>
              </a:rPr>
              <a:t>Compare and contrast…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r>
              <a:rPr lang="en-US" sz="3600" b="0" kern="0" dirty="0">
                <a:solidFill>
                  <a:srgbClr val="000000"/>
                </a:solidFill>
                <a:latin typeface="Gill Sans"/>
                <a:cs typeface="Gill Sans"/>
              </a:rPr>
              <a:t>: Word Count</a:t>
            </a:r>
          </a:p>
        </p:txBody>
      </p:sp>
    </p:spTree>
    <p:extLst>
      <p:ext uri="{BB962C8B-B14F-4D97-AF65-F5344CB8AC3E}">
        <p14:creationId xmlns:p14="http://schemas.microsoft.com/office/powerpoint/2010/main" val="2934273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 happened to Dryad?</a:t>
            </a:r>
          </a:p>
        </p:txBody>
      </p:sp>
      <p:pic>
        <p:nvPicPr>
          <p:cNvPr id="9" name="Picture 8"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10" name="TextBox 9"/>
          <p:cNvSpPr txBox="1"/>
          <p:nvPr/>
        </p:nvSpPr>
        <p:spPr>
          <a:xfrm>
            <a:off x="304800" y="5410200"/>
            <a:ext cx="8534400" cy="954107"/>
          </a:xfrm>
          <a:prstGeom prst="rect">
            <a:avLst/>
          </a:prstGeom>
          <a:noFill/>
        </p:spPr>
        <p:txBody>
          <a:bodyPr wrap="square" rtlCol="0">
            <a:spAutoFit/>
          </a:bodyPr>
          <a:lstStyle/>
          <a:p>
            <a:r>
              <a:rPr lang="en-US" sz="1400" b="0" dirty="0">
                <a:solidFill>
                  <a:srgbClr val="000000"/>
                </a:solidFill>
                <a:latin typeface="Gill Sans"/>
                <a:cs typeface="Gill Sans"/>
              </a:rPr>
              <a:t>The Dryad system organization. The job manager (JM) consults the name server (NS) to discover the list of available computers. It maintains the job graph and schedules running vertices (V) as computers become available using the daemon (D) as a proxy. Vertices exchange data through files, TCP pipes, or shared-memory channels. The shaded bar indicates the vertices in the job that are currently running.</a:t>
            </a:r>
          </a:p>
        </p:txBody>
      </p:sp>
    </p:spTree>
    <p:extLst>
      <p:ext uri="{BB962C8B-B14F-4D97-AF65-F5344CB8AC3E}">
        <p14:creationId xmlns:p14="http://schemas.microsoft.com/office/powerpoint/2010/main" val="49827210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 are the dataflow operators?</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Tree>
    <p:extLst>
      <p:ext uri="{BB962C8B-B14F-4D97-AF65-F5344CB8AC3E}">
        <p14:creationId xmlns:p14="http://schemas.microsoft.com/office/powerpoint/2010/main" val="41482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Spark</a:t>
            </a: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Answer to “What’s beyond MapReduce?”</a:t>
            </a:r>
          </a:p>
        </p:txBody>
      </p:sp>
      <p:sp>
        <p:nvSpPr>
          <p:cNvPr id="6" name="TextBox 5"/>
          <p:cNvSpPr txBox="1"/>
          <p:nvPr/>
        </p:nvSpPr>
        <p:spPr>
          <a:xfrm>
            <a:off x="0" y="2971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Brief history:</a:t>
            </a:r>
          </a:p>
        </p:txBody>
      </p:sp>
      <p:sp>
        <p:nvSpPr>
          <p:cNvPr id="7" name="TextBox 6"/>
          <p:cNvSpPr txBox="1"/>
          <p:nvPr/>
        </p:nvSpPr>
        <p:spPr>
          <a:xfrm>
            <a:off x="0" y="33528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Developed at UC Berkeley </a:t>
            </a:r>
            <a:r>
              <a:rPr lang="en-US" sz="2000" b="0" kern="0" dirty="0" err="1">
                <a:solidFill>
                  <a:srgbClr val="0070C0"/>
                </a:solidFill>
                <a:latin typeface="Gill Sans"/>
                <a:cs typeface="Gill Sans"/>
              </a:rPr>
              <a:t>AMPLab</a:t>
            </a:r>
            <a:r>
              <a:rPr lang="en-US" sz="2000" b="0" kern="0" dirty="0">
                <a:solidFill>
                  <a:srgbClr val="0070C0"/>
                </a:solidFill>
                <a:latin typeface="Gill Sans"/>
                <a:cs typeface="Gill Sans"/>
              </a:rPr>
              <a:t> in 2009</a:t>
            </a:r>
          </a:p>
          <a:p>
            <a:pPr lvl="0" algn="ctr">
              <a:defRPr/>
            </a:pPr>
            <a:r>
              <a:rPr lang="en-US" sz="2000" b="0" kern="0" dirty="0">
                <a:solidFill>
                  <a:srgbClr val="0070C0"/>
                </a:solidFill>
                <a:latin typeface="Gill Sans"/>
                <a:cs typeface="Gill Sans"/>
              </a:rPr>
              <a:t>Open-sourced in 2010</a:t>
            </a:r>
          </a:p>
          <a:p>
            <a:pPr lvl="0" algn="ctr">
              <a:defRPr/>
            </a:pPr>
            <a:r>
              <a:rPr lang="en-US" sz="2000" b="0" kern="0" dirty="0">
                <a:solidFill>
                  <a:srgbClr val="0070C0"/>
                </a:solidFill>
                <a:latin typeface="Gill Sans"/>
                <a:cs typeface="Gill Sans"/>
              </a:rPr>
              <a:t>Became top-level Apache project in February 2014</a:t>
            </a:r>
          </a:p>
          <a:p>
            <a:pPr lvl="0" algn="ctr">
              <a:defRPr/>
            </a:pPr>
            <a:r>
              <a:rPr lang="en-US" sz="2000" b="0" kern="0" dirty="0">
                <a:solidFill>
                  <a:srgbClr val="0070C0"/>
                </a:solidFill>
                <a:latin typeface="Gill Sans"/>
                <a:cs typeface="Gill Sans"/>
              </a:rPr>
              <a:t>Commercial support provided by </a:t>
            </a:r>
            <a:r>
              <a:rPr lang="en-US" sz="2000" b="0" kern="0" dirty="0" err="1">
                <a:solidFill>
                  <a:srgbClr val="0070C0"/>
                </a:solidFill>
                <a:latin typeface="Gill Sans"/>
                <a:cs typeface="Gill Sans"/>
              </a:rPr>
              <a:t>DataBricks</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350584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1816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Google Trends</a:t>
            </a: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Datanami</a:t>
            </a:r>
            <a:r>
              <a:rPr lang="en-US" sz="1000" b="0" dirty="0">
                <a:solidFill>
                  <a:schemeClr val="bg1"/>
                </a:solidFill>
              </a:rPr>
              <a:t> (2014): http://</a:t>
            </a:r>
            <a:r>
              <a:rPr lang="en-US" sz="1000" b="0" dirty="0" err="1">
                <a:solidFill>
                  <a:schemeClr val="bg1"/>
                </a:solidFill>
              </a:rPr>
              <a:t>www.datanami.com</a:t>
            </a:r>
            <a:r>
              <a:rPr lang="en-US" sz="1000" b="0" dirty="0">
                <a:solidFill>
                  <a:schemeClr val="bg1"/>
                </a:solidFill>
              </a:rPr>
              <a:t>/2014/11/21/spark-just-passed-</a:t>
            </a:r>
            <a:r>
              <a:rPr lang="en-US" sz="1000" b="0" dirty="0" err="1">
                <a:solidFill>
                  <a:schemeClr val="bg1"/>
                </a:solidFill>
              </a:rPr>
              <a:t>hadoop</a:t>
            </a:r>
            <a:r>
              <a:rPr lang="en-US" sz="1000" b="0" dirty="0">
                <a:solidFill>
                  <a:schemeClr val="bg1"/>
                </a:solidFill>
              </a:rPr>
              <a:t>-popularity-web-</a:t>
            </a:r>
            <a:r>
              <a:rPr lang="en-US" sz="1000" b="0" dirty="0" err="1">
                <a:solidFill>
                  <a:schemeClr val="bg1"/>
                </a:solidFill>
              </a:rPr>
              <a:t>heres</a:t>
            </a:r>
            <a:r>
              <a:rPr lang="en-US" sz="1000" b="0" dirty="0">
                <a:solidFill>
                  <a:schemeClr val="bg1"/>
                </a:solidFill>
              </a:rPr>
              <a:t>/</a:t>
            </a:r>
          </a:p>
        </p:txBody>
      </p:sp>
      <p:pic>
        <p:nvPicPr>
          <p:cNvPr id="2" name="Picture 1" descr="spark-v-hado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7400"/>
            <a:ext cx="8793631" cy="3175000"/>
          </a:xfrm>
          <a:prstGeom prst="rect">
            <a:avLst/>
          </a:prstGeom>
        </p:spPr>
      </p:pic>
      <p:grpSp>
        <p:nvGrpSpPr>
          <p:cNvPr id="14" name="Group 13"/>
          <p:cNvGrpSpPr/>
          <p:nvPr/>
        </p:nvGrpSpPr>
        <p:grpSpPr>
          <a:xfrm>
            <a:off x="5715000" y="2895600"/>
            <a:ext cx="2057400" cy="914400"/>
            <a:chOff x="5715000" y="2895600"/>
            <a:chExt cx="2057400" cy="914400"/>
          </a:xfrm>
        </p:grpSpPr>
        <p:sp>
          <p:nvSpPr>
            <p:cNvPr id="7" name="TextBox 6"/>
            <p:cNvSpPr txBox="1"/>
            <p:nvPr/>
          </p:nvSpPr>
          <p:spPr>
            <a:xfrm>
              <a:off x="5715000" y="2895600"/>
              <a:ext cx="2057400" cy="400110"/>
            </a:xfrm>
            <a:prstGeom prst="rect">
              <a:avLst/>
            </a:prstGeom>
            <a:noFill/>
          </p:spPr>
          <p:txBody>
            <a:bodyPr wrap="square" rtlCol="0">
              <a:spAutoFit/>
            </a:bodyPr>
            <a:lstStyle/>
            <a:p>
              <a:pPr algn="r"/>
              <a:r>
                <a:rPr lang="en-US" sz="2000" b="0" dirty="0">
                  <a:solidFill>
                    <a:schemeClr val="bg1"/>
                  </a:solidFill>
                  <a:latin typeface="Gill Sans"/>
                  <a:cs typeface="Gill Sans"/>
                </a:rPr>
                <a:t>November 2014</a:t>
              </a:r>
            </a:p>
          </p:txBody>
        </p:sp>
        <p:cxnSp>
          <p:nvCxnSpPr>
            <p:cNvPr id="9" name="Straight Arrow Connector 8"/>
            <p:cNvCxnSpPr/>
            <p:nvPr/>
          </p:nvCxnSpPr>
          <p:spPr bwMode="auto">
            <a:xfrm>
              <a:off x="7315200" y="3276600"/>
              <a:ext cx="3810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Spark vs. Hadoop</a:t>
            </a:r>
          </a:p>
        </p:txBody>
      </p:sp>
    </p:spTree>
    <p:extLst>
      <p:ext uri="{BB962C8B-B14F-4D97-AF65-F5344CB8AC3E}">
        <p14:creationId xmlns:p14="http://schemas.microsoft.com/office/powerpoint/2010/main" val="3906179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a:solidFill>
                  <a:srgbClr val="000000"/>
                </a:solidFill>
                <a:latin typeface="Gill Sans"/>
                <a:ea typeface="+mj-ea"/>
                <a:cs typeface="Gill Sans"/>
              </a:rPr>
              <a:t>What’s an RDD?</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Resilient Distributed Dataset (RDD)</a:t>
            </a:r>
          </a:p>
        </p:txBody>
      </p:sp>
      <p:sp>
        <p:nvSpPr>
          <p:cNvPr id="14" name="TextBox 13"/>
          <p:cNvSpPr txBox="1"/>
          <p:nvPr/>
        </p:nvSpPr>
        <p:spPr>
          <a:xfrm>
            <a:off x="5486400" y="6324600"/>
            <a:ext cx="3553677" cy="461665"/>
          </a:xfrm>
          <a:prstGeom prst="rect">
            <a:avLst/>
          </a:prstGeom>
          <a:noFill/>
        </p:spPr>
        <p:txBody>
          <a:bodyPr wrap="none" rtlCol="0">
            <a:spAutoFit/>
          </a:bodyPr>
          <a:lstStyle/>
          <a:p>
            <a:r>
              <a:rPr lang="en-US" sz="2400" b="0" dirty="0">
                <a:solidFill>
                  <a:srgbClr val="FF0000"/>
                </a:solidFill>
                <a:latin typeface="Gill Sans"/>
                <a:cs typeface="Gill Sans"/>
              </a:rPr>
              <a:t>Much more next session…</a:t>
            </a:r>
          </a:p>
        </p:txBody>
      </p:sp>
    </p:spTree>
    <p:extLst>
      <p:ext uri="{BB962C8B-B14F-4D97-AF65-F5344CB8AC3E}">
        <p14:creationId xmlns:p14="http://schemas.microsoft.com/office/powerpoint/2010/main" val="2822292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(K1, V1) </a:t>
            </a:r>
            <a:br>
              <a:rPr lang="en-US" b="0" dirty="0">
                <a:solidFill>
                  <a:srgbClr val="000000"/>
                </a:solidFill>
                <a:latin typeface="Andale Mono"/>
                <a:cs typeface="Andale Mono"/>
              </a:rPr>
            </a:br>
            <a:r>
              <a:rPr lang="en-US" b="0" dirty="0">
                <a:solidFill>
                  <a:srgbClr val="000000"/>
                </a:solidFill>
                <a:latin typeface="Andale Mono"/>
                <a:cs typeface="Andale Mono"/>
              </a:rPr>
              <a:t>⇒ List[(K2, V2)]</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List[(K1,V1)]</a:t>
            </a: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List[K3,V3])</a:t>
            </a: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a:solidFill>
                  <a:schemeClr val="bg2"/>
                </a:solidFill>
                <a:latin typeface="Gill Sans"/>
                <a:cs typeface="Gill Sans"/>
              </a:rPr>
              <a:t>reduce</a:t>
            </a:r>
            <a:br>
              <a:rPr lang="en-US" sz="1800" dirty="0">
                <a:solidFill>
                  <a:schemeClr val="bg2"/>
                </a:solidFill>
                <a:latin typeface="Gill Sans"/>
                <a:cs typeface="Gill Sans"/>
              </a:rPr>
            </a:br>
            <a:r>
              <a:rPr lang="en-US" b="0" dirty="0">
                <a:solidFill>
                  <a:srgbClr val="000000"/>
                </a:solidFill>
                <a:latin typeface="Andale Mono"/>
                <a:cs typeface="Andale Mono"/>
              </a:rPr>
              <a:t>g: (K2, </a:t>
            </a:r>
            <a:r>
              <a:rPr lang="en-US" b="0" dirty="0" err="1">
                <a:solidFill>
                  <a:srgbClr val="000000"/>
                </a:solidFill>
                <a:latin typeface="Andale Mono"/>
                <a:cs typeface="Andale Mono"/>
              </a:rPr>
              <a:t>Iterable</a:t>
            </a:r>
            <a:r>
              <a:rPr lang="en-US" b="0" dirty="0">
                <a:solidFill>
                  <a:srgbClr val="000000"/>
                </a:solidFill>
                <a:latin typeface="Andale Mono"/>
                <a:cs typeface="Andale Mono"/>
              </a:rPr>
              <a:t>[V2]) ⇒ List[(K3,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a:t>
            </a:r>
          </a:p>
        </p:txBody>
      </p:sp>
    </p:spTree>
    <p:extLst>
      <p:ext uri="{BB962C8B-B14F-4D97-AF65-F5344CB8AC3E}">
        <p14:creationId xmlns:p14="http://schemas.microsoft.com/office/powerpoint/2010/main" val="70282952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014562" y="1905000"/>
            <a:ext cx="1371600" cy="3352800"/>
            <a:chOff x="152400" y="1905000"/>
            <a:chExt cx="1371600" cy="3352800"/>
          </a:xfrm>
        </p:grpSpPr>
        <p:sp>
          <p:nvSpPr>
            <p:cNvPr id="4" name="Text Box 4"/>
            <p:cNvSpPr txBox="1">
              <a:spLocks noChangeArrowheads="1"/>
            </p:cNvSpPr>
            <p:nvPr/>
          </p:nvSpPr>
          <p:spPr bwMode="auto">
            <a:xfrm>
              <a:off x="304800" y="1905000"/>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5" name="Text Box 4"/>
            <p:cNvSpPr txBox="1">
              <a:spLocks noChangeArrowheads="1"/>
            </p:cNvSpPr>
            <p:nvPr/>
          </p:nvSpPr>
          <p:spPr bwMode="auto">
            <a:xfrm>
              <a:off x="304800" y="4903857"/>
              <a:ext cx="1066800" cy="353943"/>
            </a:xfrm>
            <a:prstGeom prst="rect">
              <a:avLst/>
            </a:prstGeom>
            <a:noFill/>
            <a:ln w="9525">
              <a:noFill/>
              <a:miter lim="800000"/>
              <a:headEnd/>
              <a:tailEnd/>
            </a:ln>
          </p:spPr>
          <p:txBody>
            <a:bodyPr wrap="square">
              <a:spAutoFit/>
            </a:bodyPr>
            <a:lstStyle/>
            <a:p>
              <a:pPr algn="ctr"/>
              <a:r>
                <a:rPr lang="en-US" sz="1700" b="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152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filter</a:t>
              </a:r>
              <a:br>
                <a:rPr lang="en-US" dirty="0">
                  <a:solidFill>
                    <a:schemeClr val="bg2"/>
                  </a:solidFill>
                  <a:latin typeface="Gill Sans"/>
                  <a:cs typeface="Gill Sans"/>
                </a:rPr>
              </a:br>
              <a:r>
                <a:rPr lang="en-US" b="0" dirty="0">
                  <a:solidFill>
                    <a:srgbClr val="000000"/>
                  </a:solidFill>
                  <a:latin typeface="Andale Mono"/>
                  <a:cs typeface="Andale Mono"/>
                </a:rPr>
                <a:t>f: (T) ⇒ Boolean</a:t>
              </a:r>
            </a:p>
          </p:txBody>
        </p:sp>
        <p:cxnSp>
          <p:nvCxnSpPr>
            <p:cNvPr id="16" name="Straight Arrow Connector 15"/>
            <p:cNvCxnSpPr>
              <a:stCxn id="4" idx="2"/>
              <a:endCxn id="12" idx="0"/>
            </p:cNvCxnSpPr>
            <p:nvPr/>
          </p:nvCxnSpPr>
          <p:spPr bwMode="auto">
            <a:xfrm>
              <a:off x="838200" y="2258943"/>
              <a:ext cx="0" cy="865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2" idx="2"/>
              <a:endCxn id="5" idx="0"/>
            </p:cNvCxnSpPr>
            <p:nvPr/>
          </p:nvCxnSpPr>
          <p:spPr bwMode="auto">
            <a:xfrm>
              <a:off x="838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90562" y="1932057"/>
            <a:ext cx="1371600" cy="3325743"/>
            <a:chOff x="1676400" y="1932057"/>
            <a:chExt cx="1371600" cy="3325743"/>
          </a:xfrm>
        </p:grpSpPr>
        <p:sp>
          <p:nvSpPr>
            <p:cNvPr id="13" name="Rectangle 12"/>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(T) </a:t>
              </a:r>
              <a:br>
                <a:rPr lang="en-US" b="0" dirty="0">
                  <a:solidFill>
                    <a:srgbClr val="000000"/>
                  </a:solidFill>
                  <a:latin typeface="Andale Mono"/>
                  <a:cs typeface="Andale Mono"/>
                </a:rPr>
              </a:br>
              <a:r>
                <a:rPr lang="en-US" b="0" dirty="0">
                  <a:solidFill>
                    <a:srgbClr val="000000"/>
                  </a:solidFill>
                  <a:latin typeface="Andale Mono"/>
                  <a:cs typeface="Andale Mono"/>
                </a:rPr>
                <a:t>⇒ U</a:t>
              </a:r>
            </a:p>
          </p:txBody>
        </p:sp>
        <p:sp>
          <p:nvSpPr>
            <p:cNvPr id="24" name="Text Box 4"/>
            <p:cNvSpPr txBox="1">
              <a:spLocks noChangeArrowheads="1"/>
            </p:cNvSpPr>
            <p:nvPr/>
          </p:nvSpPr>
          <p:spPr bwMode="auto">
            <a:xfrm>
              <a:off x="1828800" y="1932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5" name="Straight Arrow Connector 24"/>
            <p:cNvCxnSpPr>
              <a:stCxn id="24" idx="2"/>
              <a:endCxn id="13" idx="0"/>
            </p:cNvCxnSpPr>
            <p:nvPr/>
          </p:nvCxnSpPr>
          <p:spPr bwMode="auto">
            <a:xfrm>
              <a:off x="2362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 Box 4"/>
            <p:cNvSpPr txBox="1">
              <a:spLocks noChangeArrowheads="1"/>
            </p:cNvSpPr>
            <p:nvPr/>
          </p:nvSpPr>
          <p:spPr bwMode="auto">
            <a:xfrm>
              <a:off x="1828800" y="49038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31" name="Straight Arrow Connector 30"/>
            <p:cNvCxnSpPr>
              <a:stCxn id="13" idx="2"/>
              <a:endCxn id="30"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0" name="Group 59"/>
          <p:cNvGrpSpPr/>
          <p:nvPr/>
        </p:nvGrpSpPr>
        <p:grpSpPr>
          <a:xfrm>
            <a:off x="3538562" y="1932057"/>
            <a:ext cx="2514600" cy="3325743"/>
            <a:chOff x="3962400" y="1932057"/>
            <a:chExt cx="2514600" cy="3325743"/>
          </a:xfrm>
        </p:grpSpPr>
        <p:sp>
          <p:nvSpPr>
            <p:cNvPr id="14" name="Rectangle 13"/>
            <p:cNvSpPr>
              <a:spLocks noChangeArrowheads="1"/>
            </p:cNvSpPr>
            <p:nvPr/>
          </p:nvSpPr>
          <p:spPr bwMode="auto">
            <a:xfrm>
              <a:off x="3962400"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flatMap</a:t>
              </a:r>
              <a:br>
                <a:rPr lang="en-US" dirty="0">
                  <a:solidFill>
                    <a:schemeClr val="bg2"/>
                  </a:solidFill>
                  <a:latin typeface="Gill Sans"/>
                  <a:cs typeface="Gill Sans"/>
                </a:rPr>
              </a:br>
              <a:r>
                <a:rPr lang="en-US" b="0" dirty="0">
                  <a:solidFill>
                    <a:srgbClr val="000000"/>
                  </a:solidFill>
                  <a:latin typeface="Andale Mono"/>
                  <a:cs typeface="Andale Mono"/>
                </a:rPr>
                <a:t>f: (T) ⇒ </a:t>
              </a:r>
              <a:r>
                <a:rPr lang="en-US" b="0" dirty="0" err="1">
                  <a:solidFill>
                    <a:srgbClr val="000000"/>
                  </a:solidFill>
                  <a:latin typeface="Andale Mono"/>
                  <a:cs typeface="Andale Mono"/>
                </a:rPr>
                <a:t>TraversableOnce</a:t>
              </a:r>
              <a:r>
                <a:rPr lang="en-US" b="0" dirty="0">
                  <a:solidFill>
                    <a:srgbClr val="000000"/>
                  </a:solidFill>
                  <a:latin typeface="Andale Mono"/>
                  <a:cs typeface="Andale Mono"/>
                </a:rPr>
                <a:t>[U]</a:t>
              </a:r>
            </a:p>
          </p:txBody>
        </p:sp>
        <p:sp>
          <p:nvSpPr>
            <p:cNvPr id="26" name="Text Box 4"/>
            <p:cNvSpPr txBox="1">
              <a:spLocks noChangeArrowheads="1"/>
            </p:cNvSpPr>
            <p:nvPr/>
          </p:nvSpPr>
          <p:spPr bwMode="auto">
            <a:xfrm>
              <a:off x="4686300" y="1932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7" name="Straight Arrow Connector 26"/>
            <p:cNvCxnSpPr>
              <a:stCxn id="26" idx="2"/>
              <a:endCxn id="14" idx="0"/>
            </p:cNvCxnSpPr>
            <p:nvPr/>
          </p:nvCxnSpPr>
          <p:spPr bwMode="auto">
            <a:xfrm>
              <a:off x="52197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Text Box 4"/>
            <p:cNvSpPr txBox="1">
              <a:spLocks noChangeArrowheads="1"/>
            </p:cNvSpPr>
            <p:nvPr/>
          </p:nvSpPr>
          <p:spPr bwMode="auto">
            <a:xfrm>
              <a:off x="4686300" y="49038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33" name="Straight Arrow Connector 32"/>
            <p:cNvCxnSpPr>
              <a:stCxn id="14" idx="2"/>
              <a:endCxn id="32" idx="0"/>
            </p:cNvCxnSpPr>
            <p:nvPr/>
          </p:nvCxnSpPr>
          <p:spPr bwMode="auto">
            <a:xfrm>
              <a:off x="52197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1" name="Group 60"/>
          <p:cNvGrpSpPr/>
          <p:nvPr/>
        </p:nvGrpSpPr>
        <p:grpSpPr>
          <a:xfrm>
            <a:off x="6172200" y="1932057"/>
            <a:ext cx="2514600" cy="3325743"/>
            <a:chOff x="6596038" y="1932057"/>
            <a:chExt cx="2514600" cy="3325743"/>
          </a:xfrm>
        </p:grpSpPr>
        <p:sp>
          <p:nvSpPr>
            <p:cNvPr id="15" name="Rectangle 14"/>
            <p:cNvSpPr>
              <a:spLocks noChangeArrowheads="1"/>
            </p:cNvSpPr>
            <p:nvPr/>
          </p:nvSpPr>
          <p:spPr bwMode="auto">
            <a:xfrm>
              <a:off x="6596038"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mapPartitions</a:t>
              </a:r>
              <a:br>
                <a:rPr lang="en-US" dirty="0">
                  <a:solidFill>
                    <a:schemeClr val="bg2"/>
                  </a:solidFill>
                  <a:latin typeface="Gill Sans"/>
                  <a:cs typeface="Gill Sans"/>
                </a:rPr>
              </a:br>
              <a:r>
                <a:rPr lang="en-US" b="0" dirty="0">
                  <a:solidFill>
                    <a:srgbClr val="000000"/>
                  </a:solidFill>
                  <a:latin typeface="Andale Mono"/>
                  <a:cs typeface="Andale Mono"/>
                </a:rPr>
                <a:t>f: (Iterator[T]) </a:t>
              </a:r>
              <a:br>
                <a:rPr lang="en-US" b="0" dirty="0">
                  <a:solidFill>
                    <a:srgbClr val="000000"/>
                  </a:solidFill>
                  <a:latin typeface="Andale Mono"/>
                  <a:cs typeface="Andale Mono"/>
                </a:rPr>
              </a:br>
              <a:r>
                <a:rPr lang="en-US" b="0" dirty="0">
                  <a:solidFill>
                    <a:srgbClr val="000000"/>
                  </a:solidFill>
                  <a:latin typeface="Andale Mono"/>
                  <a:cs typeface="Andale Mono"/>
                </a:rPr>
                <a:t>⇒ Iterator[U]</a:t>
              </a:r>
            </a:p>
          </p:txBody>
        </p:sp>
        <p:sp>
          <p:nvSpPr>
            <p:cNvPr id="28" name="Text Box 4"/>
            <p:cNvSpPr txBox="1">
              <a:spLocks noChangeArrowheads="1"/>
            </p:cNvSpPr>
            <p:nvPr/>
          </p:nvSpPr>
          <p:spPr bwMode="auto">
            <a:xfrm>
              <a:off x="7319938" y="1932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9" name="Straight Arrow Connector 28"/>
            <p:cNvCxnSpPr>
              <a:stCxn id="28" idx="2"/>
              <a:endCxn id="15" idx="0"/>
            </p:cNvCxnSpPr>
            <p:nvPr/>
          </p:nvCxnSpPr>
          <p:spPr bwMode="auto">
            <a:xfrm>
              <a:off x="7853338"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 Box 4"/>
            <p:cNvSpPr txBox="1">
              <a:spLocks noChangeArrowheads="1"/>
            </p:cNvSpPr>
            <p:nvPr/>
          </p:nvSpPr>
          <p:spPr bwMode="auto">
            <a:xfrm>
              <a:off x="7319938" y="49038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35" name="Straight Arrow Connector 34"/>
            <p:cNvCxnSpPr>
              <a:stCxn id="15" idx="2"/>
              <a:endCxn id="34" idx="0"/>
            </p:cNvCxnSpPr>
            <p:nvPr/>
          </p:nvCxnSpPr>
          <p:spPr bwMode="auto">
            <a:xfrm>
              <a:off x="7853338"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3" name="TextBox 6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3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Map-like Operations</a:t>
            </a:r>
          </a:p>
        </p:txBody>
      </p:sp>
    </p:spTree>
    <p:extLst>
      <p:ext uri="{BB962C8B-B14F-4D97-AF65-F5344CB8AC3E}">
        <p14:creationId xmlns:p14="http://schemas.microsoft.com/office/powerpoint/2010/main" val="81624377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niac.jpg"/>
          <p:cNvPicPr>
            <a:picLocks noChangeAspect="1"/>
          </p:cNvPicPr>
          <p:nvPr/>
        </p:nvPicPr>
        <p:blipFill>
          <a:blip r:embed="rId2"/>
          <a:srcRect/>
          <a:stretch>
            <a:fillRect/>
          </a:stretch>
        </p:blipFill>
        <p:spPr bwMode="auto">
          <a:xfrm>
            <a:off x="0" y="-64287"/>
            <a:ext cx="9144000" cy="6986573"/>
          </a:xfrm>
          <a:prstGeom prst="rect">
            <a:avLst/>
          </a:prstGeom>
          <a:noFill/>
          <a:ln w="9525">
            <a:noFill/>
            <a:miter lim="800000"/>
            <a:headEnd/>
            <a:tailEnd/>
          </a:ln>
        </p:spPr>
      </p:pic>
      <p:sp>
        <p:nvSpPr>
          <p:cNvPr id="9219" name="TextBox 2"/>
          <p:cNvSpPr txBox="1">
            <a:spLocks noChangeArrowheads="1"/>
          </p:cNvSpPr>
          <p:nvPr/>
        </p:nvSpPr>
        <p:spPr bwMode="auto">
          <a:xfrm>
            <a:off x="0" y="6629400"/>
            <a:ext cx="1731125" cy="246221"/>
          </a:xfrm>
          <a:prstGeom prst="rect">
            <a:avLst/>
          </a:prstGeom>
          <a:noFill/>
          <a:ln w="9525">
            <a:noFill/>
            <a:miter lim="800000"/>
            <a:headEnd/>
            <a:tailEnd/>
          </a:ln>
        </p:spPr>
        <p:txBody>
          <a:bodyPr wrap="none">
            <a:prstTxWarp prst="textNoShape">
              <a:avLst/>
            </a:prstTxWarp>
            <a:spAutoFit/>
          </a:bodyPr>
          <a:lstStyle/>
          <a:p>
            <a:r>
              <a:rPr lang="en-US" sz="1000" b="0" dirty="0"/>
              <a:t>Source: Wikipedia (ENIAC)</a:t>
            </a:r>
          </a:p>
        </p:txBody>
      </p:sp>
      <p:sp>
        <p:nvSpPr>
          <p:cNvPr id="4" name="Text Box 4"/>
          <p:cNvSpPr txBox="1">
            <a:spLocks noChangeArrowheads="1"/>
          </p:cNvSpPr>
          <p:nvPr/>
        </p:nvSpPr>
        <p:spPr bwMode="auto">
          <a:xfrm>
            <a:off x="0" y="5816024"/>
            <a:ext cx="9144000" cy="584776"/>
          </a:xfrm>
          <a:prstGeom prst="rect">
            <a:avLst/>
          </a:prstGeom>
          <a:noFill/>
          <a:ln w="9525">
            <a:noFill/>
            <a:miter lim="800000"/>
            <a:headEnd/>
            <a:tailEnd/>
          </a:ln>
        </p:spPr>
        <p:txBody>
          <a:bodyPr wrap="square">
            <a:spAutoFit/>
          </a:bodyPr>
          <a:lstStyle/>
          <a:p>
            <a:pPr algn="ctr"/>
            <a:r>
              <a:rPr lang="en-US" sz="3200" b="0" dirty="0">
                <a:latin typeface="Gill Sans"/>
                <a:cs typeface="Gill Sans"/>
              </a:rPr>
              <a:t>So you like programming in assembly?</a:t>
            </a:r>
          </a:p>
        </p:txBody>
      </p:sp>
    </p:spTree>
    <p:extLst>
      <p:ext uri="{BB962C8B-B14F-4D97-AF65-F5344CB8AC3E}">
        <p14:creationId xmlns:p14="http://schemas.microsoft.com/office/powerpoint/2010/main" val="33999070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932057"/>
            <a:ext cx="3124200" cy="3325743"/>
            <a:chOff x="76200" y="1932057"/>
            <a:chExt cx="3124200" cy="3325743"/>
          </a:xfrm>
        </p:grpSpPr>
        <p:sp>
          <p:nvSpPr>
            <p:cNvPr id="3" name="Text Box 4"/>
            <p:cNvSpPr txBox="1">
              <a:spLocks noChangeArrowheads="1"/>
            </p:cNvSpPr>
            <p:nvPr/>
          </p:nvSpPr>
          <p:spPr bwMode="auto">
            <a:xfrm>
              <a:off x="6096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5" name="Text Box 4"/>
            <p:cNvSpPr txBox="1">
              <a:spLocks noChangeArrowheads="1"/>
            </p:cNvSpPr>
            <p:nvPr/>
          </p:nvSpPr>
          <p:spPr bwMode="auto">
            <a:xfrm>
              <a:off x="76200" y="4903857"/>
              <a:ext cx="3124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err="1">
                  <a:solidFill>
                    <a:srgbClr val="000000"/>
                  </a:solidFill>
                  <a:latin typeface="Andale Mono"/>
                  <a:cs typeface="Andale Mono"/>
                </a:rPr>
                <a:t>Iterable</a:t>
              </a:r>
              <a:r>
                <a:rPr lang="en-US" sz="1700" b="0" dirty="0">
                  <a:solidFill>
                    <a:srgbClr val="000000"/>
                  </a:solidFill>
                  <a:latin typeface="Andale Mono"/>
                  <a:cs typeface="Andale Mono"/>
                </a:rPr>
                <a:t>[V])]</a:t>
              </a:r>
            </a:p>
          </p:txBody>
        </p:sp>
        <p:sp>
          <p:nvSpPr>
            <p:cNvPr id="6" name="Rectangle 5"/>
            <p:cNvSpPr>
              <a:spLocks noChangeArrowheads="1"/>
            </p:cNvSpPr>
            <p:nvPr/>
          </p:nvSpPr>
          <p:spPr bwMode="auto">
            <a:xfrm>
              <a:off x="6096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groupByKey</a:t>
              </a:r>
              <a:endParaRPr lang="en-US" sz="1800" dirty="0">
                <a:solidFill>
                  <a:schemeClr val="bg2"/>
                </a:solidFill>
                <a:latin typeface="Gill Sans"/>
                <a:cs typeface="Gill Sans"/>
              </a:endParaRPr>
            </a:p>
          </p:txBody>
        </p:sp>
        <p:cxnSp>
          <p:nvCxnSpPr>
            <p:cNvPr id="27" name="Straight Arrow Connector 26"/>
            <p:cNvCxnSpPr>
              <a:stCxn id="3" idx="2"/>
              <a:endCxn id="6" idx="0"/>
            </p:cNvCxnSpPr>
            <p:nvPr/>
          </p:nvCxnSpPr>
          <p:spPr bwMode="auto">
            <a:xfrm>
              <a:off x="1638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6" idx="2"/>
              <a:endCxn id="5" idx="0"/>
            </p:cNvCxnSpPr>
            <p:nvPr/>
          </p:nvCxnSpPr>
          <p:spPr bwMode="auto">
            <a:xfrm>
              <a:off x="1638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238500" y="1932057"/>
            <a:ext cx="2057400" cy="3325743"/>
            <a:chOff x="3238500" y="1932057"/>
            <a:chExt cx="2057400" cy="3325743"/>
          </a:xfrm>
        </p:grpSpPr>
        <p:sp>
          <p:nvSpPr>
            <p:cNvPr id="12" name="Rectangle 11"/>
            <p:cNvSpPr>
              <a:spLocks noChangeArrowheads="1"/>
            </p:cNvSpPr>
            <p:nvPr/>
          </p:nvSpPr>
          <p:spPr bwMode="auto">
            <a:xfrm>
              <a:off x="32385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4" name="Text Box 4"/>
            <p:cNvSpPr txBox="1">
              <a:spLocks noChangeArrowheads="1"/>
            </p:cNvSpPr>
            <p:nvPr/>
          </p:nvSpPr>
          <p:spPr bwMode="auto">
            <a:xfrm>
              <a:off x="32385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25" name="Text Box 4"/>
            <p:cNvSpPr txBox="1">
              <a:spLocks noChangeArrowheads="1"/>
            </p:cNvSpPr>
            <p:nvPr/>
          </p:nvSpPr>
          <p:spPr bwMode="auto">
            <a:xfrm>
              <a:off x="3390900" y="4903857"/>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cxnSp>
          <p:nvCxnSpPr>
            <p:cNvPr id="30" name="Straight Arrow Connector 29"/>
            <p:cNvCxnSpPr>
              <a:stCxn id="24" idx="2"/>
              <a:endCxn id="12" idx="0"/>
            </p:cNvCxnSpPr>
            <p:nvPr/>
          </p:nvCxnSpPr>
          <p:spPr bwMode="auto">
            <a:xfrm>
              <a:off x="4267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2" idx="2"/>
              <a:endCxn id="25" idx="0"/>
            </p:cNvCxnSpPr>
            <p:nvPr/>
          </p:nvCxnSpPr>
          <p:spPr bwMode="auto">
            <a:xfrm>
              <a:off x="4267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867400" y="1932057"/>
            <a:ext cx="2971800" cy="3325743"/>
            <a:chOff x="5867400" y="1932057"/>
            <a:chExt cx="2971800" cy="3325743"/>
          </a:xfrm>
        </p:grpSpPr>
        <p:sp>
          <p:nvSpPr>
            <p:cNvPr id="7" name="Text Box 4"/>
            <p:cNvSpPr txBox="1">
              <a:spLocks noChangeArrowheads="1"/>
            </p:cNvSpPr>
            <p:nvPr/>
          </p:nvSpPr>
          <p:spPr bwMode="auto">
            <a:xfrm>
              <a:off x="63246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11" name="Rectangle 10"/>
            <p:cNvSpPr>
              <a:spLocks noChangeArrowheads="1"/>
            </p:cNvSpPr>
            <p:nvPr/>
          </p:nvSpPr>
          <p:spPr bwMode="auto">
            <a:xfrm>
              <a:off x="5867400" y="31242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aggregateByKey</a:t>
              </a:r>
              <a:endParaRPr lang="en-US" sz="1800" dirty="0">
                <a:solidFill>
                  <a:schemeClr val="bg2"/>
                </a:solidFill>
                <a:latin typeface="Gill Sans"/>
                <a:cs typeface="Gill Sans"/>
              </a:endParaRPr>
            </a:p>
            <a:p>
              <a:pPr algn="ctr"/>
              <a:r>
                <a:rPr lang="en-US" b="0" dirty="0" err="1">
                  <a:solidFill>
                    <a:srgbClr val="000000"/>
                  </a:solidFill>
                  <a:latin typeface="Andale Mono"/>
                  <a:cs typeface="Andale Mono"/>
                </a:rPr>
                <a:t>seqOp</a:t>
              </a:r>
              <a:r>
                <a:rPr lang="en-US" b="0" dirty="0">
                  <a:solidFill>
                    <a:srgbClr val="000000"/>
                  </a:solidFill>
                  <a:latin typeface="Andale Mono"/>
                  <a:cs typeface="Andale Mono"/>
                </a:rPr>
                <a:t>: (U, V) ⇒ U, </a:t>
              </a:r>
              <a:r>
                <a:rPr lang="en-US" b="0" dirty="0" err="1">
                  <a:solidFill>
                    <a:srgbClr val="000000"/>
                  </a:solidFill>
                  <a:latin typeface="Andale Mono"/>
                  <a:cs typeface="Andale Mono"/>
                </a:rPr>
                <a:t>combOp</a:t>
              </a:r>
              <a:r>
                <a:rPr lang="en-US" b="0" dirty="0">
                  <a:solidFill>
                    <a:srgbClr val="000000"/>
                  </a:solidFill>
                  <a:latin typeface="Andale Mono"/>
                  <a:cs typeface="Andale Mono"/>
                </a:rPr>
                <a:t>: (U, U) ⇒ U</a:t>
              </a:r>
            </a:p>
          </p:txBody>
        </p:sp>
        <p:sp>
          <p:nvSpPr>
            <p:cNvPr id="26" name="Text Box 4"/>
            <p:cNvSpPr txBox="1">
              <a:spLocks noChangeArrowheads="1"/>
            </p:cNvSpPr>
            <p:nvPr/>
          </p:nvSpPr>
          <p:spPr bwMode="auto">
            <a:xfrm>
              <a:off x="6477000" y="4903857"/>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U)]</a:t>
              </a:r>
            </a:p>
          </p:txBody>
        </p:sp>
        <p:cxnSp>
          <p:nvCxnSpPr>
            <p:cNvPr id="36" name="Straight Arrow Connector 35"/>
            <p:cNvCxnSpPr>
              <a:stCxn id="7" idx="2"/>
              <a:endCxn id="11" idx="0"/>
            </p:cNvCxnSpPr>
            <p:nvPr/>
          </p:nvCxnSpPr>
          <p:spPr bwMode="auto">
            <a:xfrm>
              <a:off x="7353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1" idx="2"/>
              <a:endCxn id="26" idx="0"/>
            </p:cNvCxnSpPr>
            <p:nvPr/>
          </p:nvCxnSpPr>
          <p:spPr bwMode="auto">
            <a:xfrm>
              <a:off x="7353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43" name="TextBox 4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Reduce-like Operations</a:t>
            </a:r>
          </a:p>
        </p:txBody>
      </p:sp>
    </p:spTree>
    <p:extLst>
      <p:ext uri="{BB962C8B-B14F-4D97-AF65-F5344CB8AC3E}">
        <p14:creationId xmlns:p14="http://schemas.microsoft.com/office/powerpoint/2010/main" val="235248616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2" name="Rectangle 41"/>
            <p:cNvSpPr>
              <a:spLocks noChangeArrowheads="1"/>
            </p:cNvSpPr>
            <p:nvPr/>
          </p:nvSpPr>
          <p:spPr bwMode="auto">
            <a:xfrm>
              <a:off x="838200" y="3124200"/>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sort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grpSp>
        <p:nvGrpSpPr>
          <p:cNvPr id="3" name="Group 2"/>
          <p:cNvGrpSpPr/>
          <p:nvPr/>
        </p:nvGrpSpPr>
        <p:grpSpPr>
          <a:xfrm>
            <a:off x="4343400" y="1905000"/>
            <a:ext cx="4648200" cy="3352800"/>
            <a:chOff x="4343400" y="1905000"/>
            <a:chExt cx="4648200" cy="335280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8" name="Text Box 4"/>
            <p:cNvSpPr txBox="1">
              <a:spLocks noChangeArrowheads="1"/>
            </p:cNvSpPr>
            <p:nvPr/>
          </p:nvSpPr>
          <p:spPr bwMode="auto">
            <a:xfrm>
              <a:off x="5829300" y="1905000"/>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9" name="Rectangle 38"/>
            <p:cNvSpPr>
              <a:spLocks noChangeArrowheads="1"/>
            </p:cNvSpPr>
            <p:nvPr/>
          </p:nvSpPr>
          <p:spPr bwMode="auto">
            <a:xfrm>
              <a:off x="5257800" y="3097143"/>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a:solidFill>
                    <a:schemeClr val="bg2"/>
                  </a:solidFill>
                  <a:latin typeface="Gill Sans"/>
                  <a:cs typeface="Gill Sans"/>
                </a:rPr>
                <a:t>repartitionAnd</a:t>
              </a:r>
              <a:br>
                <a:rPr lang="en-US" sz="1800" dirty="0">
                  <a:solidFill>
                    <a:schemeClr val="bg2"/>
                  </a:solidFill>
                  <a:latin typeface="Gill Sans"/>
                  <a:cs typeface="Gill Sans"/>
                </a:rPr>
              </a:br>
              <a:r>
                <a:rPr lang="en-US" sz="1800" dirty="0" err="1">
                  <a:solidFill>
                    <a:schemeClr val="bg2"/>
                  </a:solidFill>
                  <a:latin typeface="Gill Sans"/>
                  <a:cs typeface="Gill Sans"/>
                </a:rPr>
                <a:t>SortWithinPartitions</a:t>
              </a:r>
              <a:endParaRPr lang="en-US" sz="1800" dirty="0">
                <a:solidFill>
                  <a:schemeClr val="bg2"/>
                </a:solidFill>
                <a:latin typeface="Gill Sans"/>
                <a:cs typeface="Gill Sans"/>
              </a:endParaRPr>
            </a:p>
          </p:txBody>
        </p:sp>
        <p:cxnSp>
          <p:nvCxnSpPr>
            <p:cNvPr id="43" name="Straight Arrow Connector 42"/>
            <p:cNvCxnSpPr>
              <a:stCxn id="39" idx="2"/>
            </p:cNvCxnSpPr>
            <p:nvPr/>
          </p:nvCxnSpPr>
          <p:spPr bwMode="auto">
            <a:xfrm>
              <a:off x="6667500" y="4087743"/>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8" idx="2"/>
              <a:endCxn id="39" idx="0"/>
            </p:cNvCxnSpPr>
            <p:nvPr/>
          </p:nvCxnSpPr>
          <p:spPr bwMode="auto">
            <a:xfrm>
              <a:off x="6667500" y="2258943"/>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Sort Operations</a:t>
            </a:r>
          </a:p>
        </p:txBody>
      </p:sp>
    </p:spTree>
    <p:extLst>
      <p:ext uri="{BB962C8B-B14F-4D97-AF65-F5344CB8AC3E}">
        <p14:creationId xmlns:p14="http://schemas.microsoft.com/office/powerpoint/2010/main" val="135264155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a:solidFill>
                    <a:schemeClr val="bg2"/>
                  </a:solidFill>
                  <a:latin typeface="Gill Sans"/>
                  <a:cs typeface="Gill Sans"/>
                </a:rPr>
                <a:t>join</a:t>
              </a: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800" y="1932057"/>
            <a:ext cx="4953000" cy="3325743"/>
            <a:chOff x="4114800" y="1932057"/>
            <a:chExt cx="49530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62" name="Text Box 4"/>
            <p:cNvSpPr txBox="1">
              <a:spLocks noChangeArrowheads="1"/>
            </p:cNvSpPr>
            <p:nvPr/>
          </p:nvSpPr>
          <p:spPr bwMode="auto">
            <a:xfrm>
              <a:off x="4114800" y="4903857"/>
              <a:ext cx="4953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err="1">
                  <a:solidFill>
                    <a:srgbClr val="000000"/>
                  </a:solidFill>
                  <a:latin typeface="Andale Mono"/>
                  <a:cs typeface="Andale Mono"/>
                </a:rPr>
                <a:t>Iterable</a:t>
              </a:r>
              <a:r>
                <a:rPr lang="en-US" sz="1700" b="0" dirty="0">
                  <a:solidFill>
                    <a:srgbClr val="000000"/>
                  </a:solidFill>
                  <a:latin typeface="Andale Mono"/>
                  <a:cs typeface="Andale Mono"/>
                </a:rPr>
                <a:t>[V], </a:t>
              </a:r>
              <a:r>
                <a:rPr lang="en-US" sz="1700" b="0" dirty="0" err="1">
                  <a:solidFill>
                    <a:srgbClr val="000000"/>
                  </a:solidFill>
                  <a:latin typeface="Andale Mono"/>
                  <a:cs typeface="Andale Mono"/>
                </a:rPr>
                <a:t>Iterable</a:t>
              </a:r>
              <a:r>
                <a:rPr lang="en-US" sz="1700" b="0" dirty="0">
                  <a:solidFill>
                    <a:srgbClr val="000000"/>
                  </a:solidFill>
                  <a:latin typeface="Andale Mono"/>
                  <a:cs typeface="Andale Mono"/>
                </a:rPr>
                <a:t>[W]))]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a:solidFill>
                    <a:schemeClr val="bg2"/>
                  </a:solidFill>
                  <a:latin typeface="Gill Sans"/>
                  <a:cs typeface="Gill Sans"/>
                </a:rPr>
                <a:t>cogroup</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Join-like Operations</a:t>
            </a:r>
          </a:p>
        </p:txBody>
      </p:sp>
    </p:spTree>
    <p:extLst>
      <p:ext uri="{BB962C8B-B14F-4D97-AF65-F5344CB8AC3E}">
        <p14:creationId xmlns:p14="http://schemas.microsoft.com/office/powerpoint/2010/main" val="353905107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a:solidFill>
                    <a:schemeClr val="bg2"/>
                  </a:solidFill>
                  <a:latin typeface="Gill Sans"/>
                  <a:cs typeface="Gill Sans"/>
                </a:rPr>
                <a:t>leftOuterJoin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Option[W]))]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267200" y="1932057"/>
            <a:ext cx="4648200" cy="3325743"/>
            <a:chOff x="4267200" y="1932057"/>
            <a:chExt cx="46482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RDD[(K, V)]</a:t>
              </a:r>
            </a:p>
          </p:txBody>
        </p:sp>
        <p:sp>
          <p:nvSpPr>
            <p:cNvPr id="62" name="Text Box 4"/>
            <p:cNvSpPr txBox="1">
              <a:spLocks noChangeArrowheads="1"/>
            </p:cNvSpPr>
            <p:nvPr/>
          </p:nvSpPr>
          <p:spPr bwMode="auto">
            <a:xfrm>
              <a:off x="42672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(Option[V], Option[W]))]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a:solidFill>
                    <a:schemeClr val="bg2"/>
                  </a:solidFill>
                  <a:latin typeface="Gill Sans"/>
                  <a:cs typeface="Gill Sans"/>
                </a:rPr>
                <a:t>fullOuterJoin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W)]</a:t>
              </a: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Join-like Operations</a:t>
            </a:r>
          </a:p>
        </p:txBody>
      </p:sp>
    </p:spTree>
    <p:extLst>
      <p:ext uri="{BB962C8B-B14F-4D97-AF65-F5344CB8AC3E}">
        <p14:creationId xmlns:p14="http://schemas.microsoft.com/office/powerpoint/2010/main" val="82710034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886200" cy="3325743"/>
            <a:chOff x="381000" y="1932057"/>
            <a:chExt cx="3886200" cy="3325743"/>
          </a:xfrm>
        </p:grpSpPr>
        <p:sp>
          <p:nvSpPr>
            <p:cNvPr id="40" name="Text Box 4"/>
            <p:cNvSpPr txBox="1">
              <a:spLocks noChangeArrowheads="1"/>
            </p:cNvSpPr>
            <p:nvPr/>
          </p:nvSpPr>
          <p:spPr bwMode="auto">
            <a:xfrm>
              <a:off x="4572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union</a:t>
              </a:r>
            </a:p>
          </p:txBody>
        </p:sp>
        <p:sp>
          <p:nvSpPr>
            <p:cNvPr id="43" name="Text Box 4"/>
            <p:cNvSpPr txBox="1">
              <a:spLocks noChangeArrowheads="1"/>
            </p:cNvSpPr>
            <p:nvPr/>
          </p:nvSpPr>
          <p:spPr bwMode="auto">
            <a:xfrm>
              <a:off x="22098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a:endCxn id="42" idx="0"/>
            </p:cNvCxnSpPr>
            <p:nvPr/>
          </p:nvCxnSpPr>
          <p:spPr bwMode="auto">
            <a:xfrm rot="16200000" flipH="1">
              <a:off x="11620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a:endCxn id="42" idx="0"/>
            </p:cNvCxnSpPr>
            <p:nvPr/>
          </p:nvCxnSpPr>
          <p:spPr bwMode="auto">
            <a:xfrm rot="5400000">
              <a:off x="21336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intersection</a:t>
              </a: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Set-</a:t>
            </a:r>
            <a:r>
              <a:rPr lang="en-US" sz="3600" b="0" kern="0" dirty="0" err="1">
                <a:solidFill>
                  <a:srgbClr val="000000"/>
                </a:solidFill>
                <a:latin typeface="Gill Sans"/>
                <a:cs typeface="Gill Sans"/>
              </a:rPr>
              <a:t>ish</a:t>
            </a:r>
            <a:r>
              <a:rPr lang="en-US" sz="3600" b="0" kern="0" dirty="0">
                <a:solidFill>
                  <a:srgbClr val="000000"/>
                </a:solidFill>
                <a:latin typeface="Gill Sans"/>
                <a:cs typeface="Gill Sans"/>
              </a:rPr>
              <a:t> Operations</a:t>
            </a:r>
          </a:p>
        </p:txBody>
      </p:sp>
    </p:spTree>
    <p:extLst>
      <p:ext uri="{BB962C8B-B14F-4D97-AF65-F5344CB8AC3E}">
        <p14:creationId xmlns:p14="http://schemas.microsoft.com/office/powerpoint/2010/main" val="396568129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 U)]</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a:solidFill>
                    <a:schemeClr val="bg2"/>
                  </a:solidFill>
                  <a:latin typeface="Gill Sans"/>
                  <a:cs typeface="Gill Sans"/>
                </a:rPr>
                <a:t>cartesian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RDD[U]</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a:solidFill>
                    <a:schemeClr val="bg2"/>
                  </a:solidFill>
                  <a:latin typeface="Gill Sans"/>
                  <a:cs typeface="Gill Sans"/>
                </a:rPr>
                <a:t>distinct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1219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(Not meant to be exhaustive)</a:t>
            </a: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Set-</a:t>
            </a:r>
            <a:r>
              <a:rPr lang="en-US" sz="3600" b="0" kern="0" dirty="0" err="1">
                <a:solidFill>
                  <a:srgbClr val="000000"/>
                </a:solidFill>
                <a:latin typeface="Gill Sans"/>
                <a:cs typeface="Gill Sans"/>
              </a:rPr>
              <a:t>ish</a:t>
            </a:r>
            <a:r>
              <a:rPr lang="en-US" sz="3600" b="0" kern="0" dirty="0">
                <a:solidFill>
                  <a:srgbClr val="000000"/>
                </a:solidFill>
                <a:latin typeface="Gill Sans"/>
                <a:cs typeface="Gill Sans"/>
              </a:rPr>
              <a:t> Operations</a:t>
            </a:r>
          </a:p>
        </p:txBody>
      </p:sp>
    </p:spTree>
    <p:extLst>
      <p:ext uri="{BB962C8B-B14F-4D97-AF65-F5344CB8AC3E}">
        <p14:creationId xmlns:p14="http://schemas.microsoft.com/office/powerpoint/2010/main" val="145500645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876800" y="1554480"/>
            <a:ext cx="2514600" cy="4632186"/>
            <a:chOff x="533400" y="1551057"/>
            <a:chExt cx="2514600" cy="4632186"/>
          </a:xfrm>
        </p:grpSpPr>
        <p:sp>
          <p:nvSpPr>
            <p:cNvPr id="17" name="Rectangle 16"/>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flatMap</a:t>
              </a:r>
              <a:br>
                <a:rPr lang="en-US" dirty="0">
                  <a:solidFill>
                    <a:schemeClr val="bg2"/>
                  </a:solidFill>
                  <a:latin typeface="Gill Sans"/>
                  <a:cs typeface="Gill Sans"/>
                </a:rPr>
              </a:br>
              <a:r>
                <a:rPr lang="en-US" b="0" dirty="0">
                  <a:solidFill>
                    <a:srgbClr val="000000"/>
                  </a:solidFill>
                  <a:latin typeface="Andale Mono"/>
                  <a:cs typeface="Andale Mono"/>
                </a:rPr>
                <a:t>f: (T) ⇒ </a:t>
              </a:r>
              <a:br>
                <a:rPr lang="en-US" b="0" dirty="0">
                  <a:solidFill>
                    <a:srgbClr val="000000"/>
                  </a:solidFill>
                  <a:latin typeface="Andale Mono"/>
                  <a:cs typeface="Andale Mono"/>
                </a:rPr>
              </a:br>
              <a:r>
                <a:rPr lang="en-US" b="0" dirty="0">
                  <a:solidFill>
                    <a:srgbClr val="000000"/>
                  </a:solidFill>
                  <a:latin typeface="Andale Mono"/>
                  <a:cs typeface="Andale Mono"/>
                </a:rPr>
                <a:t>TO[(K,V)]</a:t>
              </a:r>
            </a:p>
          </p:txBody>
        </p:sp>
        <p:sp>
          <p:nvSpPr>
            <p:cNvPr id="19"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20" name="Straight Arrow Connector 19"/>
            <p:cNvCxnSpPr>
              <a:stCxn id="19" idx="2"/>
              <a:endCxn id="17"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Rectangle 24"/>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7"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cxnSp>
          <p:nvCxnSpPr>
            <p:cNvPr id="29" name="Straight Arrow Connector 28"/>
            <p:cNvCxnSpPr>
              <a:stCxn id="25" idx="2"/>
              <a:endCxn id="27"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7275866" y="6324600"/>
            <a:ext cx="1715734" cy="461665"/>
          </a:xfrm>
          <a:prstGeom prst="rect">
            <a:avLst/>
          </a:prstGeom>
          <a:noFill/>
        </p:spPr>
        <p:txBody>
          <a:bodyPr wrap="none" rtlCol="0">
            <a:spAutoFit/>
          </a:bodyPr>
          <a:lstStyle/>
          <a:p>
            <a:r>
              <a:rPr lang="en-US" sz="2400" b="0" dirty="0">
                <a:solidFill>
                  <a:srgbClr val="FF0000"/>
                </a:solidFill>
                <a:latin typeface="Gill Sans"/>
                <a:cs typeface="Gill Sans"/>
              </a:rPr>
              <a:t>Not quite…</a:t>
            </a:r>
          </a:p>
        </p:txBody>
      </p:sp>
      <p:grpSp>
        <p:nvGrpSpPr>
          <p:cNvPr id="28" name="Group 27"/>
          <p:cNvGrpSpPr/>
          <p:nvPr/>
        </p:nvGrpSpPr>
        <p:grpSpPr>
          <a:xfrm>
            <a:off x="1752600" y="1554480"/>
            <a:ext cx="2514600" cy="4632186"/>
            <a:chOff x="533400" y="1551057"/>
            <a:chExt cx="2514600" cy="4632186"/>
          </a:xfrm>
        </p:grpSpPr>
        <p:sp>
          <p:nvSpPr>
            <p:cNvPr id="30" name="Rectangle 29"/>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(T) ⇒ </a:t>
              </a:r>
              <a:br>
                <a:rPr lang="en-US" b="0" dirty="0">
                  <a:solidFill>
                    <a:srgbClr val="000000"/>
                  </a:solidFill>
                  <a:latin typeface="Andale Mono"/>
                  <a:cs typeface="Andale Mono"/>
                </a:rPr>
              </a:br>
              <a:r>
                <a:rPr lang="en-US" b="0" dirty="0">
                  <a:solidFill>
                    <a:srgbClr val="000000"/>
                  </a:solidFill>
                  <a:latin typeface="Andale Mono"/>
                  <a:cs typeface="Andale Mono"/>
                </a:rPr>
                <a:t>(K,V)</a:t>
              </a:r>
            </a:p>
          </p:txBody>
        </p:sp>
        <p:sp>
          <p:nvSpPr>
            <p:cNvPr id="31"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32" name="Straight Arrow Connector 31"/>
            <p:cNvCxnSpPr>
              <a:stCxn id="31" idx="2"/>
              <a:endCxn id="30"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Rectangle 33"/>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35"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cxnSp>
          <p:nvCxnSpPr>
            <p:cNvPr id="36" name="Straight Arrow Connector 35"/>
            <p:cNvCxnSpPr>
              <a:stCxn id="34" idx="2"/>
              <a:endCxn id="35"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 Spark?</a:t>
            </a:r>
          </a:p>
        </p:txBody>
      </p:sp>
    </p:spTree>
    <p:extLst>
      <p:ext uri="{BB962C8B-B14F-4D97-AF65-F5344CB8AC3E}">
        <p14:creationId xmlns:p14="http://schemas.microsoft.com/office/powerpoint/2010/main" val="2624889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755648" y="1551057"/>
            <a:ext cx="2514600" cy="4632186"/>
            <a:chOff x="3124200" y="1551057"/>
            <a:chExt cx="2514600" cy="4632186"/>
          </a:xfrm>
        </p:grpSpPr>
        <p:sp>
          <p:nvSpPr>
            <p:cNvPr id="33" name="Rectangle 32"/>
            <p:cNvSpPr>
              <a:spLocks noChangeArrowheads="1"/>
            </p:cNvSpPr>
            <p:nvPr/>
          </p:nvSpPr>
          <p:spPr bwMode="auto">
            <a:xfrm>
              <a:off x="31242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37" name="Rectangle 36"/>
            <p:cNvSpPr>
              <a:spLocks noChangeArrowheads="1"/>
            </p:cNvSpPr>
            <p:nvPr/>
          </p:nvSpPr>
          <p:spPr bwMode="auto">
            <a:xfrm>
              <a:off x="31242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flatMap</a:t>
              </a:r>
              <a:br>
                <a:rPr lang="en-US" dirty="0">
                  <a:solidFill>
                    <a:schemeClr val="bg2"/>
                  </a:solidFill>
                  <a:latin typeface="Gill Sans"/>
                  <a:cs typeface="Gill Sans"/>
                </a:rPr>
              </a:br>
              <a:r>
                <a:rPr lang="en-US" b="0" dirty="0">
                  <a:solidFill>
                    <a:srgbClr val="000000"/>
                  </a:solidFill>
                  <a:latin typeface="Andale Mono"/>
                  <a:cs typeface="Andale Mono"/>
                </a:rPr>
                <a:t>f: (T) ⇒ </a:t>
              </a:r>
              <a:br>
                <a:rPr lang="en-US" b="0" dirty="0">
                  <a:solidFill>
                    <a:srgbClr val="000000"/>
                  </a:solidFill>
                  <a:latin typeface="Andale Mono"/>
                  <a:cs typeface="Andale Mono"/>
                </a:rPr>
              </a:br>
              <a:r>
                <a:rPr lang="en-US" b="0" dirty="0">
                  <a:solidFill>
                    <a:srgbClr val="000000"/>
                  </a:solidFill>
                  <a:latin typeface="Andale Mono"/>
                  <a:cs typeface="Andale Mono"/>
                </a:rPr>
                <a:t>TO[(K,V)]</a:t>
              </a:r>
            </a:p>
          </p:txBody>
        </p:sp>
        <p:sp>
          <p:nvSpPr>
            <p:cNvPr id="38" name="Text Box 4"/>
            <p:cNvSpPr txBox="1">
              <a:spLocks noChangeArrowheads="1"/>
            </p:cNvSpPr>
            <p:nvPr/>
          </p:nvSpPr>
          <p:spPr bwMode="auto">
            <a:xfrm>
              <a:off x="38481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39" name="Straight Arrow Connector 38"/>
            <p:cNvCxnSpPr>
              <a:stCxn id="38" idx="2"/>
              <a:endCxn id="37" idx="0"/>
            </p:cNvCxnSpPr>
            <p:nvPr/>
          </p:nvCxnSpPr>
          <p:spPr bwMode="auto">
            <a:xfrm>
              <a:off x="43815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31242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 </a:t>
              </a:r>
              <a:r>
                <a:rPr lang="en-US" b="0" dirty="0" err="1">
                  <a:solidFill>
                    <a:srgbClr val="000000"/>
                  </a:solidFill>
                  <a:latin typeface="Andale Mono"/>
                  <a:cs typeface="Andale Mono"/>
                </a:rPr>
                <a:t>Iter</a:t>
              </a:r>
              <a:r>
                <a:rPr lang="en-US" b="0" dirty="0">
                  <a:solidFill>
                    <a:srgbClr val="000000"/>
                  </a:solidFill>
                  <a:latin typeface="Andale Mono"/>
                  <a:cs typeface="Andale Mono"/>
                </a:rPr>
                <a:t>[V])) </a:t>
              </a:r>
              <a:br>
                <a:rPr lang="en-US" b="0" dirty="0">
                  <a:solidFill>
                    <a:srgbClr val="000000"/>
                  </a:solidFill>
                  <a:latin typeface="Andale Mono"/>
                  <a:cs typeface="Andale Mono"/>
                </a:rPr>
              </a:br>
              <a:r>
                <a:rPr lang="en-US" b="0" dirty="0">
                  <a:solidFill>
                    <a:srgbClr val="000000"/>
                  </a:solidFill>
                  <a:latin typeface="Andale Mono"/>
                  <a:cs typeface="Andale Mono"/>
                </a:rPr>
                <a:t>⇒ (R,S)</a:t>
              </a:r>
            </a:p>
          </p:txBody>
        </p:sp>
        <p:sp>
          <p:nvSpPr>
            <p:cNvPr id="48" name="Text Box 4"/>
            <p:cNvSpPr txBox="1">
              <a:spLocks noChangeArrowheads="1"/>
            </p:cNvSpPr>
            <p:nvPr/>
          </p:nvSpPr>
          <p:spPr bwMode="auto">
            <a:xfrm>
              <a:off x="3429000" y="5829300"/>
              <a:ext cx="1905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RDD[(R, S)]</a:t>
              </a:r>
            </a:p>
          </p:txBody>
        </p:sp>
        <p:cxnSp>
          <p:nvCxnSpPr>
            <p:cNvPr id="49" name="Straight Arrow Connector 48"/>
            <p:cNvCxnSpPr>
              <a:stCxn id="45" idx="2"/>
              <a:endCxn id="48" idx="0"/>
            </p:cNvCxnSpPr>
            <p:nvPr/>
          </p:nvCxnSpPr>
          <p:spPr bwMode="auto">
            <a:xfrm>
              <a:off x="43815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873752" y="1551057"/>
            <a:ext cx="2514600" cy="4632186"/>
            <a:chOff x="5715000" y="1551057"/>
            <a:chExt cx="2514600" cy="4632186"/>
          </a:xfrm>
        </p:grpSpPr>
        <p:sp>
          <p:nvSpPr>
            <p:cNvPr id="52" name="Rectangle 51"/>
            <p:cNvSpPr>
              <a:spLocks noChangeArrowheads="1"/>
            </p:cNvSpPr>
            <p:nvPr/>
          </p:nvSpPr>
          <p:spPr bwMode="auto">
            <a:xfrm>
              <a:off x="57150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a:solidFill>
                    <a:schemeClr val="bg2"/>
                  </a:solidFill>
                  <a:latin typeface="Gill Sans"/>
                  <a:cs typeface="Gill Sans"/>
                </a:rPr>
                <a:t>mapPartitions</a:t>
              </a:r>
              <a:br>
                <a:rPr lang="en-US" dirty="0">
                  <a:solidFill>
                    <a:schemeClr val="bg2"/>
                  </a:solidFill>
                  <a:latin typeface="Gill Sans"/>
                  <a:cs typeface="Gill Sans"/>
                </a:rPr>
              </a:br>
              <a:r>
                <a:rPr lang="en-US" b="0" dirty="0">
                  <a:solidFill>
                    <a:srgbClr val="000000"/>
                  </a:solidFill>
                  <a:latin typeface="Andale Mono"/>
                  <a:cs typeface="Andale Mono"/>
                </a:rPr>
                <a:t>f: (</a:t>
              </a:r>
              <a:r>
                <a:rPr lang="en-US" b="0" dirty="0" err="1">
                  <a:solidFill>
                    <a:srgbClr val="000000"/>
                  </a:solidFill>
                  <a:latin typeface="Andale Mono"/>
                  <a:cs typeface="Andale Mono"/>
                </a:rPr>
                <a:t>Iter</a:t>
              </a:r>
              <a:r>
                <a:rPr lang="en-US" b="0" dirty="0">
                  <a:solidFill>
                    <a:srgbClr val="000000"/>
                  </a:solidFill>
                  <a:latin typeface="Andale Mono"/>
                  <a:cs typeface="Andale Mono"/>
                </a:rPr>
                <a:t>[T]) </a:t>
              </a:r>
              <a:br>
                <a:rPr lang="en-US" b="0" dirty="0">
                  <a:solidFill>
                    <a:srgbClr val="000000"/>
                  </a:solidFill>
                  <a:latin typeface="Andale Mono"/>
                  <a:cs typeface="Andale Mono"/>
                </a:rPr>
              </a:br>
              <a:r>
                <a:rPr lang="en-US" b="0" dirty="0">
                  <a:solidFill>
                    <a:srgbClr val="000000"/>
                  </a:solidFill>
                  <a:latin typeface="Andale Mono"/>
                  <a:cs typeface="Andale Mono"/>
                </a:rPr>
                <a:t>⇒ </a:t>
              </a:r>
              <a:r>
                <a:rPr lang="en-US" b="0" dirty="0" err="1">
                  <a:solidFill>
                    <a:srgbClr val="000000"/>
                  </a:solidFill>
                  <a:latin typeface="Andale Mono"/>
                  <a:cs typeface="Andale Mono"/>
                </a:rPr>
                <a:t>Iter</a:t>
              </a:r>
              <a:r>
                <a:rPr lang="en-US" b="0" dirty="0">
                  <a:solidFill>
                    <a:srgbClr val="000000"/>
                  </a:solidFill>
                  <a:latin typeface="Andale Mono"/>
                  <a:cs typeface="Andale Mono"/>
                </a:rPr>
                <a:t>[(K,V)]</a:t>
              </a:r>
            </a:p>
          </p:txBody>
        </p:sp>
        <p:sp>
          <p:nvSpPr>
            <p:cNvPr id="53" name="Text Box 4"/>
            <p:cNvSpPr txBox="1">
              <a:spLocks noChangeArrowheads="1"/>
            </p:cNvSpPr>
            <p:nvPr/>
          </p:nvSpPr>
          <p:spPr bwMode="auto">
            <a:xfrm>
              <a:off x="6438900" y="1551057"/>
              <a:ext cx="1066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54" name="Straight Arrow Connector 53"/>
            <p:cNvCxnSpPr>
              <a:stCxn id="53" idx="2"/>
              <a:endCxn id="52" idx="0"/>
            </p:cNvCxnSpPr>
            <p:nvPr/>
          </p:nvCxnSpPr>
          <p:spPr bwMode="auto">
            <a:xfrm>
              <a:off x="69723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8" name="Rectangle 57"/>
            <p:cNvSpPr>
              <a:spLocks noChangeArrowheads="1"/>
            </p:cNvSpPr>
            <p:nvPr/>
          </p:nvSpPr>
          <p:spPr bwMode="auto">
            <a:xfrm>
              <a:off x="57150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59" name="Rectangle 58"/>
            <p:cNvSpPr>
              <a:spLocks noChangeArrowheads="1"/>
            </p:cNvSpPr>
            <p:nvPr/>
          </p:nvSpPr>
          <p:spPr bwMode="auto">
            <a:xfrm>
              <a:off x="57150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a:solidFill>
                    <a:schemeClr val="bg2"/>
                  </a:solidFill>
                  <a:latin typeface="Gill Sans"/>
                  <a:cs typeface="Gill Sans"/>
                </a:rPr>
                <a:t>map</a:t>
              </a:r>
              <a:br>
                <a:rPr lang="en-US" dirty="0">
                  <a:solidFill>
                    <a:schemeClr val="bg2"/>
                  </a:solidFill>
                  <a:latin typeface="Gill Sans"/>
                  <a:cs typeface="Gill Sans"/>
                </a:rPr>
              </a:br>
              <a:r>
                <a:rPr lang="en-US" b="0" dirty="0">
                  <a:solidFill>
                    <a:srgbClr val="000000"/>
                  </a:solidFill>
                  <a:latin typeface="Andale Mono"/>
                  <a:cs typeface="Andale Mono"/>
                </a:rPr>
                <a:t>f: ((K, </a:t>
              </a:r>
              <a:r>
                <a:rPr lang="en-US" b="0" dirty="0" err="1">
                  <a:solidFill>
                    <a:srgbClr val="000000"/>
                  </a:solidFill>
                  <a:latin typeface="Andale Mono"/>
                  <a:cs typeface="Andale Mono"/>
                </a:rPr>
                <a:t>Iter</a:t>
              </a:r>
              <a:r>
                <a:rPr lang="en-US" b="0" dirty="0">
                  <a:solidFill>
                    <a:srgbClr val="000000"/>
                  </a:solidFill>
                  <a:latin typeface="Andale Mono"/>
                  <a:cs typeface="Andale Mono"/>
                </a:rPr>
                <a:t>[V])) </a:t>
              </a:r>
              <a:br>
                <a:rPr lang="en-US" b="0" dirty="0">
                  <a:solidFill>
                    <a:srgbClr val="000000"/>
                  </a:solidFill>
                  <a:latin typeface="Andale Mono"/>
                  <a:cs typeface="Andale Mono"/>
                </a:rPr>
              </a:br>
              <a:r>
                <a:rPr lang="en-US" b="0" dirty="0">
                  <a:solidFill>
                    <a:srgbClr val="000000"/>
                  </a:solidFill>
                  <a:latin typeface="Andale Mono"/>
                  <a:cs typeface="Andale Mono"/>
                </a:rPr>
                <a:t>⇒ (R,S)</a:t>
              </a:r>
            </a:p>
          </p:txBody>
        </p:sp>
        <p:sp>
          <p:nvSpPr>
            <p:cNvPr id="68" name="Text Box 4"/>
            <p:cNvSpPr txBox="1">
              <a:spLocks noChangeArrowheads="1"/>
            </p:cNvSpPr>
            <p:nvPr/>
          </p:nvSpPr>
          <p:spPr bwMode="auto">
            <a:xfrm>
              <a:off x="6019800" y="5829300"/>
              <a:ext cx="1905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RDD[(R, S)]</a:t>
              </a:r>
            </a:p>
          </p:txBody>
        </p:sp>
        <p:cxnSp>
          <p:nvCxnSpPr>
            <p:cNvPr id="69" name="Straight Arrow Connector 68"/>
            <p:cNvCxnSpPr>
              <a:stCxn id="59" idx="2"/>
              <a:endCxn id="68" idx="0"/>
            </p:cNvCxnSpPr>
            <p:nvPr/>
          </p:nvCxnSpPr>
          <p:spPr bwMode="auto">
            <a:xfrm>
              <a:off x="69723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6907082" y="6324600"/>
            <a:ext cx="2160718" cy="461665"/>
          </a:xfrm>
          <a:prstGeom prst="rect">
            <a:avLst/>
          </a:prstGeom>
          <a:noFill/>
        </p:spPr>
        <p:txBody>
          <a:bodyPr wrap="none" rtlCol="0">
            <a:spAutoFit/>
          </a:bodyPr>
          <a:lstStyle/>
          <a:p>
            <a:r>
              <a:rPr lang="en-US" sz="2400" b="0" dirty="0">
                <a:solidFill>
                  <a:srgbClr val="FF0000"/>
                </a:solidFill>
                <a:latin typeface="Gill Sans"/>
                <a:cs typeface="Gill Sans"/>
              </a:rPr>
              <a:t>Still not quite…</a:t>
            </a:r>
          </a:p>
        </p:txBody>
      </p:sp>
      <p:sp>
        <p:nvSpPr>
          <p:cNvPr id="20" name="TextBox 19"/>
          <p:cNvSpPr txBox="1"/>
          <p:nvPr/>
        </p:nvSpPr>
        <p:spPr>
          <a:xfrm rot="299246">
            <a:off x="152400" y="4998737"/>
            <a:ext cx="2825263" cy="461665"/>
          </a:xfrm>
          <a:prstGeom prst="rect">
            <a:avLst/>
          </a:prstGeom>
          <a:noFill/>
        </p:spPr>
        <p:txBody>
          <a:bodyPr wrap="none" rtlCol="0">
            <a:spAutoFit/>
          </a:bodyPr>
          <a:lstStyle/>
          <a:p>
            <a:r>
              <a:rPr lang="en-US" sz="2400" b="0" dirty="0">
                <a:solidFill>
                  <a:srgbClr val="FF0000"/>
                </a:solidFill>
                <a:latin typeface="Gill Sans"/>
                <a:cs typeface="Gill Sans"/>
              </a:rPr>
              <a:t>Nope, this isn’t “odd”</a:t>
            </a:r>
          </a:p>
        </p:txBody>
      </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 Spark?</a:t>
            </a:r>
          </a:p>
        </p:txBody>
      </p:sp>
    </p:spTree>
    <p:extLst>
      <p:ext uri="{BB962C8B-B14F-4D97-AF65-F5344CB8AC3E}">
        <p14:creationId xmlns:p14="http://schemas.microsoft.com/office/powerpoint/2010/main" val="996762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1905000"/>
            <a:ext cx="7010400" cy="2031325"/>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a:t>
            </a:r>
            <a:r>
              <a:rPr lang="en-US" sz="1800" b="0" dirty="0" err="1">
                <a:solidFill>
                  <a:srgbClr val="FF0000"/>
                </a:solidFill>
                <a:latin typeface="Andale Mono"/>
                <a:cs typeface="Andale Mono"/>
              </a:rPr>
              <a:t>flatMap</a:t>
            </a:r>
            <a:r>
              <a:rPr lang="en-US" sz="1800" b="0" dirty="0">
                <a:solidFill>
                  <a:srgbClr val="000000"/>
                </a:solidFill>
                <a:latin typeface="Andale Mono"/>
                <a:cs typeface="Andale Mono"/>
              </a:rPr>
              <a:t>(line =&gt; tokenize(line))</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(word =&gt; (word, 1))</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a:t>
            </a:r>
            <a:r>
              <a:rPr lang="en-US" sz="1800" b="0" dirty="0" err="1">
                <a:solidFill>
                  <a:srgbClr val="FF0000"/>
                </a:solidFill>
                <a:latin typeface="Andale Mono"/>
                <a:cs typeface="Andale Mono"/>
              </a:rPr>
              <a:t>reduceByKey</a:t>
            </a:r>
            <a:r>
              <a:rPr lang="en-US" sz="1800" b="0" dirty="0">
                <a:solidFill>
                  <a:srgbClr val="000000"/>
                </a:solidFill>
                <a:latin typeface="Andale Mono"/>
                <a:cs typeface="Andale Mono"/>
              </a:rPr>
              <a:t>(_ + _)</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extBox 3"/>
          <p:cNvSpPr txBox="1"/>
          <p:nvPr/>
        </p:nvSpPr>
        <p:spPr>
          <a:xfrm>
            <a:off x="6096000" y="4601528"/>
            <a:ext cx="2362200" cy="369332"/>
          </a:xfrm>
          <a:prstGeom prst="rect">
            <a:avLst/>
          </a:prstGeom>
          <a:noFill/>
          <a:ln>
            <a:noFill/>
          </a:ln>
        </p:spPr>
        <p:txBody>
          <a:bodyPr wrap="square" rtlCol="0">
            <a:spAutoFit/>
          </a:bodyPr>
          <a:lstStyle/>
          <a:p>
            <a:r>
              <a:rPr lang="es-ES_tradnl" sz="1800" b="0" dirty="0">
                <a:solidFill>
                  <a:srgbClr val="000000"/>
                </a:solidFill>
                <a:latin typeface="Andale Mono"/>
                <a:cs typeface="Andale Mono"/>
              </a:rPr>
              <a:t>(x, y) =&gt; x + y</a:t>
            </a:r>
            <a:endParaRPr lang="en-US" sz="1800" b="0" dirty="0">
              <a:solidFill>
                <a:srgbClr val="000000"/>
              </a:solidFill>
              <a:latin typeface="Andale Mono"/>
              <a:cs typeface="Andale Mono"/>
            </a:endParaRPr>
          </a:p>
        </p:txBody>
      </p:sp>
      <p:cxnSp>
        <p:nvCxnSpPr>
          <p:cNvPr id="5" name="Straight Arrow Connector 4"/>
          <p:cNvCxnSpPr/>
          <p:nvPr/>
        </p:nvCxnSpPr>
        <p:spPr bwMode="auto">
          <a:xfrm flipH="1" flipV="1">
            <a:off x="4343400" y="3458528"/>
            <a:ext cx="2895600" cy="152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4" idx="0"/>
          </p:cNvCxnSpPr>
          <p:nvPr/>
        </p:nvCxnSpPr>
        <p:spPr bwMode="auto">
          <a:xfrm>
            <a:off x="7239000" y="3610928"/>
            <a:ext cx="38100" cy="990600"/>
          </a:xfrm>
          <a:prstGeom prst="straightConnector1">
            <a:avLst/>
          </a:prstGeom>
          <a:ln>
            <a:headEnd type="none" w="med" len="med"/>
            <a:tailEnd type="none"/>
          </a:ln>
        </p:spPr>
        <p:style>
          <a:lnRef idx="1">
            <a:schemeClr val="dk1"/>
          </a:lnRef>
          <a:fillRef idx="0">
            <a:schemeClr val="dk1"/>
          </a:fillRef>
          <a:effectRef idx="0">
            <a:schemeClr val="dk1"/>
          </a:effectRef>
          <a:fontRef idx="minor">
            <a:schemeClr val="tx1"/>
          </a:fontRef>
        </p:style>
      </p:cxn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Spark Word Count</a:t>
            </a:r>
          </a:p>
        </p:txBody>
      </p:sp>
      <p:sp>
        <p:nvSpPr>
          <p:cNvPr id="9" name="TextBox 8"/>
          <p:cNvSpPr txBox="1"/>
          <p:nvPr/>
        </p:nvSpPr>
        <p:spPr>
          <a:xfrm>
            <a:off x="6016119" y="6397079"/>
            <a:ext cx="1981200" cy="369332"/>
          </a:xfrm>
          <a:prstGeom prst="rect">
            <a:avLst/>
          </a:prstGeom>
          <a:noFill/>
          <a:ln>
            <a:noFill/>
          </a:ln>
        </p:spPr>
        <p:txBody>
          <a:bodyPr wrap="square" rtlCol="0">
            <a:spAutoFit/>
          </a:bodyPr>
          <a:lstStyle/>
          <a:p>
            <a:r>
              <a:rPr lang="en-US" sz="1800" b="0" dirty="0">
                <a:solidFill>
                  <a:srgbClr val="000000"/>
                </a:solidFill>
                <a:latin typeface="Andale Mono"/>
                <a:cs typeface="Andale Mono"/>
              </a:rPr>
              <a:t>a._1</a:t>
            </a:r>
          </a:p>
        </p:txBody>
      </p:sp>
      <p:sp>
        <p:nvSpPr>
          <p:cNvPr id="10" name="TextBox 9"/>
          <p:cNvSpPr txBox="1"/>
          <p:nvPr/>
        </p:nvSpPr>
        <p:spPr>
          <a:xfrm>
            <a:off x="609600" y="6381690"/>
            <a:ext cx="6930519" cy="400110"/>
          </a:xfrm>
          <a:prstGeom prst="rect">
            <a:avLst/>
          </a:prstGeom>
          <a:noFill/>
        </p:spPr>
        <p:txBody>
          <a:bodyPr wrap="square" rtlCol="0">
            <a:spAutoFit/>
          </a:bodyPr>
          <a:lstStyle/>
          <a:p>
            <a:pPr lvl="0" algn="ctr">
              <a:defRPr/>
            </a:pPr>
            <a:r>
              <a:rPr lang="en-US" sz="2000" b="0" kern="0" dirty="0">
                <a:solidFill>
                  <a:srgbClr val="000000"/>
                </a:solidFill>
                <a:latin typeface="Gill Sans"/>
                <a:cs typeface="Gill Sans"/>
              </a:rPr>
              <a:t>Aside: Scala tuple access notation, e.g.,</a:t>
            </a:r>
          </a:p>
        </p:txBody>
      </p:sp>
    </p:spTree>
    <p:extLst>
      <p:ext uri="{BB962C8B-B14F-4D97-AF65-F5344CB8AC3E}">
        <p14:creationId xmlns:p14="http://schemas.microsoft.com/office/powerpoint/2010/main" val="434312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828800"/>
            <a:ext cx="7772400" cy="3970318"/>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(object mapper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map(key: Long, value: Text) =</a:t>
            </a:r>
          </a:p>
          <a:p>
            <a:r>
              <a:rPr lang="en-US" sz="1800" b="0" dirty="0">
                <a:solidFill>
                  <a:srgbClr val="000000"/>
                </a:solidFill>
                <a:latin typeface="Andale Mono"/>
                <a:cs typeface="Andale Mono"/>
              </a:rPr>
              <a:t>      tokenize(value).</a:t>
            </a:r>
            <a:r>
              <a:rPr lang="en-US" sz="1800" b="0" dirty="0" err="1">
                <a:solidFill>
                  <a:srgbClr val="000000"/>
                </a:solidFill>
                <a:latin typeface="Andale Mono"/>
                <a:cs typeface="Andale Mono"/>
              </a:rPr>
              <a:t>foreach</a:t>
            </a:r>
            <a:r>
              <a:rPr lang="en-US" sz="1800" b="0" dirty="0">
                <a:solidFill>
                  <a:srgbClr val="000000"/>
                </a:solidFill>
                <a:latin typeface="Andale Mono"/>
                <a:cs typeface="Andale Mono"/>
              </a:rPr>
              <a:t>(word =&gt; write(word, 1))</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.reduce</a:t>
            </a:r>
            <a:r>
              <a:rPr lang="en-US" sz="1800" b="0" dirty="0">
                <a:solidFill>
                  <a:srgbClr val="000000"/>
                </a:solidFill>
                <a:latin typeface="Andale Mono"/>
                <a:cs typeface="Andale Mono"/>
              </a:rPr>
              <a:t>(object reducer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reduce(key: Text, values: </a:t>
            </a:r>
            <a:r>
              <a:rPr lang="en-US" sz="1800" b="0" dirty="0" err="1">
                <a:solidFill>
                  <a:srgbClr val="000000"/>
                </a:solidFill>
                <a:latin typeface="Andale Mono"/>
                <a:cs typeface="Andale Mono"/>
              </a:rPr>
              <a:t>Iterable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Int</a:t>
            </a:r>
            <a:r>
              <a:rPr lang="en-US" sz="1800" b="0" dirty="0">
                <a:solidFill>
                  <a:srgbClr val="000000"/>
                </a:solidFill>
                <a:latin typeface="Andale Mono"/>
                <a:cs typeface="Andale Mono"/>
              </a:rPr>
              <a:t>]) =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var</a:t>
            </a:r>
            <a:r>
              <a:rPr lang="en-US" sz="1800" b="0" dirty="0">
                <a:solidFill>
                  <a:srgbClr val="000000"/>
                </a:solidFill>
                <a:latin typeface="Andale Mono"/>
                <a:cs typeface="Andale Mono"/>
              </a:rPr>
              <a:t> sum = 0</a:t>
            </a:r>
          </a:p>
          <a:p>
            <a:r>
              <a:rPr lang="en-US" sz="1800" b="0" dirty="0">
                <a:solidFill>
                  <a:srgbClr val="000000"/>
                </a:solidFill>
                <a:latin typeface="Andale Mono"/>
                <a:cs typeface="Andale Mono"/>
              </a:rPr>
              <a:t>      for (value &lt;- values) sum += value</a:t>
            </a:r>
          </a:p>
          <a:p>
            <a:r>
              <a:rPr lang="en-US" sz="1800" b="0" dirty="0">
                <a:solidFill>
                  <a:srgbClr val="000000"/>
                </a:solidFill>
                <a:latin typeface="Andale Mono"/>
                <a:cs typeface="Andale Mono"/>
              </a:rPr>
              <a:t>      write(key, sum)</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Don’t focus on Java verbosity!</a:t>
            </a:r>
          </a:p>
        </p:txBody>
      </p:sp>
    </p:spTree>
    <p:extLst>
      <p:ext uri="{BB962C8B-B14F-4D97-AF65-F5344CB8AC3E}">
        <p14:creationId xmlns:p14="http://schemas.microsoft.com/office/powerpoint/2010/main" val="30321220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TimeCar.com-BTTF_DeLorean_Time_Machine-OtoGodfrey.com-JMortonPhoto.com-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0"/>
            <a:ext cx="10284991" cy="6858000"/>
          </a:xfrm>
          <a:prstGeom prst="rect">
            <a:avLst/>
          </a:prstGeom>
        </p:spPr>
      </p:pic>
      <p:sp>
        <p:nvSpPr>
          <p:cNvPr id="3" name="TextBox 2"/>
          <p:cNvSpPr txBox="1"/>
          <p:nvPr/>
        </p:nvSpPr>
        <p:spPr>
          <a:xfrm>
            <a:off x="0" y="6229290"/>
            <a:ext cx="9144000" cy="400110"/>
          </a:xfrm>
          <a:prstGeom prst="rect">
            <a:avLst/>
          </a:prstGeom>
          <a:noFill/>
        </p:spPr>
        <p:txBody>
          <a:bodyPr wrap="square" rtlCol="0">
            <a:spAutoFit/>
          </a:bodyPr>
          <a:lstStyle/>
          <a:p>
            <a:pPr algn="ctr"/>
            <a:r>
              <a:rPr lang="en-US" sz="2000" b="0" dirty="0">
                <a:solidFill>
                  <a:srgbClr val="FFFFFF"/>
                </a:solidFill>
                <a:latin typeface="Gill Sans"/>
                <a:cs typeface="Gill Sans"/>
              </a:rPr>
              <a:t>(circa 2007)</a:t>
            </a:r>
          </a:p>
        </p:txBody>
      </p:sp>
      <p:sp>
        <p:nvSpPr>
          <p:cNvPr id="4" name="TextBox 3"/>
          <p:cNvSpPr txBox="1"/>
          <p:nvPr/>
        </p:nvSpPr>
        <p:spPr>
          <a:xfrm>
            <a:off x="0" y="5867400"/>
            <a:ext cx="9144000" cy="461665"/>
          </a:xfrm>
          <a:prstGeom prst="rect">
            <a:avLst/>
          </a:prstGeom>
          <a:noFill/>
        </p:spPr>
        <p:txBody>
          <a:bodyPr wrap="square" rtlCol="0">
            <a:spAutoFit/>
          </a:bodyPr>
          <a:lstStyle/>
          <a:p>
            <a:pPr algn="ctr"/>
            <a:r>
              <a:rPr lang="en-US" sz="2400" b="0" dirty="0">
                <a:solidFill>
                  <a:srgbClr val="FFFFFF"/>
                </a:solidFill>
                <a:latin typeface="Gill Sans"/>
                <a:cs typeface="Gill Sans"/>
              </a:rPr>
              <a:t>Hadoop is great, but it’s really </a:t>
            </a:r>
            <a:r>
              <a:rPr lang="en-US" sz="2400" b="0" dirty="0" err="1">
                <a:solidFill>
                  <a:srgbClr val="FFFFFF"/>
                </a:solidFill>
                <a:latin typeface="Gill Sans"/>
                <a:cs typeface="Gill Sans"/>
              </a:rPr>
              <a:t>waaaaay</a:t>
            </a:r>
            <a:r>
              <a:rPr lang="en-US" sz="2400" b="0" dirty="0">
                <a:solidFill>
                  <a:srgbClr val="FFFFFF"/>
                </a:solidFill>
                <a:latin typeface="Gill Sans"/>
                <a:cs typeface="Gill Sans"/>
              </a:rPr>
              <a:t> too low level!</a:t>
            </a: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a:t>Source: Wikipedia (</a:t>
            </a:r>
            <a:r>
              <a:rPr lang="en-US" sz="1000" b="0" dirty="0" err="1"/>
              <a:t>DeLorean</a:t>
            </a:r>
            <a:r>
              <a:rPr lang="en-US" sz="1000" b="0" dirty="0"/>
              <a:t> time machine)</a:t>
            </a:r>
          </a:p>
        </p:txBody>
      </p:sp>
    </p:spTree>
    <p:extLst>
      <p:ext uri="{BB962C8B-B14F-4D97-AF65-F5344CB8AC3E}">
        <p14:creationId xmlns:p14="http://schemas.microsoft.com/office/powerpoint/2010/main" val="2343032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Next Time</a:t>
            </a:r>
            <a:r>
              <a:rPr lang="mr-IN" sz="3600" b="0" kern="0" dirty="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2357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What’s an RDD?</a:t>
            </a:r>
          </a:p>
        </p:txBody>
      </p:sp>
      <p:sp>
        <p:nvSpPr>
          <p:cNvPr id="9" name="TextBox 8"/>
          <p:cNvSpPr txBox="1"/>
          <p:nvPr/>
        </p:nvSpPr>
        <p:spPr>
          <a:xfrm>
            <a:off x="0" y="28530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does Spark actually work?</a:t>
            </a:r>
          </a:p>
        </p:txBody>
      </p:sp>
      <p:sp>
        <p:nvSpPr>
          <p:cNvPr id="11" name="TextBox 10"/>
          <p:cNvSpPr txBox="1"/>
          <p:nvPr/>
        </p:nvSpPr>
        <p:spPr>
          <a:xfrm>
            <a:off x="0" y="3348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Algorithm design: </a:t>
            </a:r>
            <a:r>
              <a:rPr lang="en-US" sz="2400" b="0" kern="0" dirty="0" err="1">
                <a:solidFill>
                  <a:srgbClr val="000000"/>
                </a:solidFill>
                <a:latin typeface="Gill Sans"/>
                <a:cs typeface="Gill Sans"/>
              </a:rPr>
              <a:t>redux</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300853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algn="ctr">
              <a:defRPr/>
            </a:pPr>
            <a:r>
              <a:rPr lang="en-US" sz="3600" b="0" kern="0" dirty="0">
                <a:solidFill>
                  <a:srgbClr val="000000"/>
                </a:solidFill>
                <a:latin typeface="Gill Sans"/>
                <a:cs typeface="Gill Sans"/>
              </a:rPr>
              <a:t>Meanwhile, at 1600 Amphitheatre Parkway</a:t>
            </a:r>
            <a:r>
              <a:rPr lang="mr-IN" sz="3600" b="0" kern="0" dirty="0">
                <a:solidFill>
                  <a:srgbClr val="000000"/>
                </a:solidFill>
                <a:latin typeface="Gill Sans"/>
                <a:cs typeface="Gill Sans"/>
              </a:rPr>
              <a:t>…</a:t>
            </a:r>
            <a:r>
              <a:rPr lang="en-US" sz="3600" b="0" kern="0" dirty="0">
                <a:solidFill>
                  <a:srgbClr val="000000"/>
                </a:solidFill>
                <a:latin typeface="Gill Sans"/>
                <a:cs typeface="Gill Sans"/>
              </a:rPr>
              <a:t> </a:t>
            </a:r>
          </a:p>
        </p:txBody>
      </p:sp>
      <p:sp>
        <p:nvSpPr>
          <p:cNvPr id="7" name="TextBox 6"/>
          <p:cNvSpPr txBox="1"/>
          <p:nvPr/>
        </p:nvSpPr>
        <p:spPr>
          <a:xfrm>
            <a:off x="0" y="2124670"/>
            <a:ext cx="9144000" cy="461665"/>
          </a:xfrm>
          <a:prstGeom prst="rect">
            <a:avLst/>
          </a:prstGeom>
          <a:noFill/>
        </p:spPr>
        <p:txBody>
          <a:bodyPr wrap="square" rtlCol="0">
            <a:spAutoFit/>
          </a:bodyPr>
          <a:lstStyle/>
          <a:p>
            <a:pPr lvl="0" algn="ctr">
              <a:defRPr/>
            </a:pPr>
            <a:r>
              <a:rPr lang="en-US" sz="2400" b="0" kern="0">
                <a:solidFill>
                  <a:srgbClr val="000000"/>
                </a:solidFill>
                <a:latin typeface="Gill Sans"/>
                <a:cs typeface="Gill Sans"/>
              </a:rPr>
              <a:t>Sawzall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2003</a:t>
            </a:r>
          </a:p>
        </p:txBody>
      </p:sp>
      <p:sp>
        <p:nvSpPr>
          <p:cNvPr id="8" name="TextBox 7"/>
          <p:cNvSpPr txBox="1"/>
          <p:nvPr/>
        </p:nvSpPr>
        <p:spPr>
          <a:xfrm>
            <a:off x="0" y="250567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Lumberjack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a:t>
            </a:r>
          </a:p>
        </p:txBody>
      </p:sp>
      <p:sp>
        <p:nvSpPr>
          <p:cNvPr id="10" name="TextBox 9"/>
          <p:cNvSpPr txBox="1"/>
          <p:nvPr/>
        </p:nvSpPr>
        <p:spPr>
          <a:xfrm>
            <a:off x="0" y="288667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Flume(Java)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2009</a:t>
            </a:r>
          </a:p>
        </p:txBody>
      </p:sp>
      <p:sp>
        <p:nvSpPr>
          <p:cNvPr id="9" name="TextBox 8"/>
          <p:cNvSpPr txBox="1"/>
          <p:nvPr/>
        </p:nvSpPr>
        <p:spPr>
          <a:xfrm>
            <a:off x="0" y="3272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Cloud Dataflow (Flume + </a:t>
            </a:r>
            <a:r>
              <a:rPr lang="en-US" sz="2400" b="0" kern="0" dirty="0" err="1">
                <a:solidFill>
                  <a:srgbClr val="000000"/>
                </a:solidFill>
                <a:latin typeface="Gill Sans"/>
                <a:cs typeface="Gill Sans"/>
              </a:rPr>
              <a:t>MillWheel</a:t>
            </a:r>
            <a:r>
              <a:rPr lang="en-US" sz="2400" b="0" kern="0" dirty="0">
                <a:solidFill>
                  <a:srgbClr val="000000"/>
                </a:solidFill>
                <a:latin typeface="Gill Sans"/>
                <a:cs typeface="Gill Sans"/>
              </a:rPr>
              <a:t>) </a:t>
            </a:r>
            <a:r>
              <a:rPr lang="mr-IN" sz="2400" b="0" kern="0" dirty="0">
                <a:solidFill>
                  <a:srgbClr val="000000"/>
                </a:solidFill>
                <a:latin typeface="Gill Sans"/>
                <a:cs typeface="Gill Sans"/>
              </a:rPr>
              <a:t>–</a:t>
            </a:r>
            <a:r>
              <a:rPr lang="en-US" sz="2400" b="0" kern="0" dirty="0">
                <a:solidFill>
                  <a:srgbClr val="000000"/>
                </a:solidFill>
                <a:latin typeface="Gill Sans"/>
                <a:cs typeface="Gill Sans"/>
              </a:rPr>
              <a:t> circa 2014</a:t>
            </a:r>
          </a:p>
        </p:txBody>
      </p:sp>
    </p:spTree>
    <p:extLst>
      <p:ext uri="{BB962C8B-B14F-4D97-AF65-F5344CB8AC3E}">
        <p14:creationId xmlns:p14="http://schemas.microsoft.com/office/powerpoint/2010/main" val="4181702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sp>
        <p:nvSpPr>
          <p:cNvPr id="5" name="TextBox 4"/>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Core data types</a:t>
            </a:r>
          </a:p>
        </p:txBody>
      </p:sp>
      <p:sp>
        <p:nvSpPr>
          <p:cNvPr id="6" name="TextBox 5"/>
          <p:cNvSpPr txBox="1"/>
          <p:nvPr/>
        </p:nvSpPr>
        <p:spPr>
          <a:xfrm>
            <a:off x="0" y="2286000"/>
            <a:ext cx="9144000" cy="707886"/>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PCollection</a:t>
            </a:r>
            <a:r>
              <a:rPr lang="en-US" sz="2000" b="0" kern="0" dirty="0">
                <a:solidFill>
                  <a:srgbClr val="0070C0"/>
                </a:solidFill>
                <a:latin typeface="Gill Sans"/>
                <a:cs typeface="Gill Sans"/>
              </a:rPr>
              <a:t>&lt;T&gt; - a (possibly huge) immutable bag of elements of type T</a:t>
            </a:r>
          </a:p>
          <a:p>
            <a:pPr lvl="0" algn="ctr">
              <a:defRPr/>
            </a:pPr>
            <a:r>
              <a:rPr lang="en-US" sz="2000" b="0" kern="0" dirty="0" err="1">
                <a:solidFill>
                  <a:srgbClr val="0070C0"/>
                </a:solidFill>
                <a:latin typeface="Gill Sans"/>
                <a:cs typeface="Gill Sans"/>
              </a:rPr>
              <a:t>PTable</a:t>
            </a:r>
            <a:r>
              <a:rPr lang="en-US" sz="2000" b="0" kern="0" dirty="0">
                <a:solidFill>
                  <a:srgbClr val="0070C0"/>
                </a:solidFill>
                <a:latin typeface="Gill Sans"/>
                <a:cs typeface="Gill Sans"/>
              </a:rPr>
              <a:t>&lt;K, V&gt; - a (possibly huge) immutable bag of key-value pairs</a:t>
            </a:r>
          </a:p>
        </p:txBody>
      </p:sp>
      <p:sp>
        <p:nvSpPr>
          <p:cNvPr id="13" name="TextBox 12"/>
          <p:cNvSpPr txBox="1"/>
          <p:nvPr/>
        </p:nvSpPr>
        <p:spPr>
          <a:xfrm>
            <a:off x="3886200" y="6243935"/>
            <a:ext cx="4984057"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sounds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948202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Primitive operations</a:t>
            </a: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500" b="0" dirty="0" err="1">
                  <a:solidFill>
                    <a:schemeClr val="bg2"/>
                  </a:solidFill>
                  <a:latin typeface="Gill Sans"/>
                  <a:cs typeface="Gill Sans"/>
                </a:rPr>
                <a:t>parallelDo</a:t>
              </a:r>
              <a:endParaRPr lang="en-US" sz="1500" b="0" dirty="0">
                <a:solidFill>
                  <a:schemeClr val="bg2"/>
                </a:solidFill>
                <a:latin typeface="Gill Sans"/>
                <a:cs typeface="Gill Sans"/>
              </a:endParaRPr>
            </a:p>
            <a:p>
              <a:pPr algn="ctr"/>
              <a:r>
                <a:rPr lang="en-US" sz="1400" b="0" dirty="0">
                  <a:solidFill>
                    <a:srgbClr val="000000"/>
                  </a:solidFill>
                  <a:latin typeface="Andale Mono"/>
                  <a:cs typeface="Andale Mono"/>
                </a:rPr>
                <a:t>f: (T) ⇒ S</a:t>
              </a: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PCollection</a:t>
              </a:r>
              <a:r>
                <a:rPr lang="en-US" sz="1400" b="0" dirty="0">
                  <a:solidFill>
                    <a:srgbClr val="000000"/>
                  </a:solidFill>
                  <a:latin typeface="Andale Mono"/>
                  <a:cs typeface="Andale Mono"/>
                </a:rPr>
                <a:t>&lt;T&gt;</a:t>
              </a: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PCollection</a:t>
              </a:r>
              <a:r>
                <a:rPr lang="en-US" sz="1400" b="0" dirty="0">
                  <a:solidFill>
                    <a:srgbClr val="000000"/>
                  </a:solidFill>
                  <a:latin typeface="Andale Mono"/>
                  <a:cs typeface="Andale Mono"/>
                </a:rPr>
                <a:t>&lt;S&gt;</a:t>
              </a: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819400" y="2971800"/>
            <a:ext cx="5943600" cy="1569660"/>
          </a:xfrm>
          <a:prstGeom prst="rect">
            <a:avLst/>
          </a:prstGeom>
          <a:noFill/>
          <a:ln>
            <a:noFill/>
          </a:ln>
        </p:spPr>
        <p:txBody>
          <a:bodyPr wrap="square" rtlCol="0">
            <a:spAutoFit/>
          </a:bodyPr>
          <a:lstStyle/>
          <a:p>
            <a:r>
              <a:rPr lang="en-US" sz="1200" b="0" dirty="0" err="1">
                <a:solidFill>
                  <a:srgbClr val="000000"/>
                </a:solidFill>
                <a:latin typeface="Andale Mono"/>
                <a:cs typeface="Andale Mono"/>
              </a:rPr>
              <a:t>PCollection</a:t>
            </a:r>
            <a:r>
              <a:rPr lang="en-US" sz="1200" b="0" dirty="0">
                <a:solidFill>
                  <a:srgbClr val="000000"/>
                </a:solidFill>
                <a:latin typeface="Andale Mono"/>
                <a:cs typeface="Andale Mono"/>
              </a:rPr>
              <a:t>&lt;String&gt; words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lines.parallelDo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String,String</a:t>
            </a:r>
            <a:r>
              <a:rPr lang="en-US" sz="1200" b="0" dirty="0">
                <a:solidFill>
                  <a:srgbClr val="000000"/>
                </a:solidFill>
                <a:latin typeface="Andale Mono"/>
                <a:cs typeface="Andale Mono"/>
              </a:rPr>
              <a:t>&gt;() {</a:t>
            </a:r>
          </a:p>
          <a:p>
            <a:r>
              <a:rPr lang="en-US" sz="1200" b="0" dirty="0">
                <a:solidFill>
                  <a:srgbClr val="000000"/>
                </a:solidFill>
                <a:latin typeface="Andale Mono"/>
                <a:cs typeface="Andale Mono"/>
              </a:rPr>
              <a:t>    void process(String line,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&lt;String&gt;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for (String word : </a:t>
            </a:r>
            <a:r>
              <a:rPr lang="en-US" sz="1200" b="0" dirty="0" err="1">
                <a:solidFill>
                  <a:srgbClr val="000000"/>
                </a:solidFill>
                <a:latin typeface="Andale Mono"/>
                <a:cs typeface="Andale Mono"/>
              </a:rPr>
              <a:t>splitIntoWords</a:t>
            </a:r>
            <a:r>
              <a:rPr lang="en-US" sz="1200" b="0" dirty="0">
                <a:solidFill>
                  <a:srgbClr val="000000"/>
                </a:solidFill>
                <a:latin typeface="Andale Mono"/>
                <a:cs typeface="Andale Mono"/>
              </a:rPr>
              <a:t>(line))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(word);</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collectionOf</a:t>
            </a:r>
            <a:r>
              <a:rPr lang="en-US" sz="1200" b="0" dirty="0">
                <a:solidFill>
                  <a:srgbClr val="000000"/>
                </a:solidFill>
                <a:latin typeface="Andale Mono"/>
                <a:cs typeface="Andale Mono"/>
              </a:rPr>
              <a:t>(strings()));</a:t>
            </a:r>
          </a:p>
        </p:txBody>
      </p:sp>
      <p:sp>
        <p:nvSpPr>
          <p:cNvPr id="14" name="TextBox 13"/>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882595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grpSp>
        <p:nvGrpSpPr>
          <p:cNvPr id="7" name="Group 6"/>
          <p:cNvGrpSpPr/>
          <p:nvPr/>
        </p:nvGrpSpPr>
        <p:grpSpPr>
          <a:xfrm>
            <a:off x="304800" y="2209800"/>
            <a:ext cx="1981200" cy="3495020"/>
            <a:chOff x="1371600" y="1932057"/>
            <a:chExt cx="1981200" cy="3495020"/>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err="1">
                  <a:solidFill>
                    <a:schemeClr val="bg2"/>
                  </a:solidFill>
                  <a:latin typeface="Gill Sans"/>
                  <a:cs typeface="Gill Sans"/>
                </a:rPr>
                <a:t>groupByKey</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V&gt;</a:t>
              </a: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523220"/>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Collection&lt;V&gt;&gt;</a:t>
              </a: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438400" y="2819400"/>
            <a:ext cx="6629400" cy="2123658"/>
          </a:xfrm>
          <a:prstGeom prst="rect">
            <a:avLst/>
          </a:prstGeom>
          <a:noFill/>
          <a:ln>
            <a:noFill/>
          </a:ln>
        </p:spPr>
        <p:txBody>
          <a:bodyPr wrap="square" rtlCol="0">
            <a:spAutoFit/>
          </a:bodyPr>
          <a:lstStyle/>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 backlinks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Pair&lt;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p>
          <a:p>
            <a:r>
              <a:rPr lang="en-US" sz="1200" b="0" dirty="0">
                <a:solidFill>
                  <a:srgbClr val="000000"/>
                </a:solidFill>
                <a:latin typeface="Andale Mono"/>
                <a:cs typeface="Andale Mono"/>
              </a:rPr>
              <a:t>    void process(</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for (URL </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docInfo.getLinks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URL.class</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DocInfo.class</a:t>
            </a:r>
            <a:r>
              <a:rPr lang="en-US" sz="1200" b="0" dirty="0">
                <a:solidFill>
                  <a:srgbClr val="000000"/>
                </a:solidFill>
                <a:latin typeface="Andale Mono"/>
                <a:cs typeface="Andale Mono"/>
              </a:rPr>
              <a:t>)));</a:t>
            </a:r>
          </a:p>
          <a:p>
            <a:endParaRPr lang="en-US" sz="1200" b="0" dirty="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URL,Collection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referringDocInfos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backlinks.groupByKey</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Primitive operations</a:t>
            </a: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024160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Flume(Java)</a:t>
            </a: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500" b="0" dirty="0" err="1">
                  <a:solidFill>
                    <a:schemeClr val="bg2"/>
                  </a:solidFill>
                  <a:latin typeface="Gill Sans"/>
                  <a:cs typeface="Gill Sans"/>
                </a:rPr>
                <a:t>combineValues</a:t>
              </a:r>
              <a:endParaRPr lang="en-US" sz="1500" b="0" dirty="0">
                <a:solidFill>
                  <a:schemeClr val="bg2"/>
                </a:solidFill>
                <a:latin typeface="Gill Sans"/>
                <a:cs typeface="Gill Sans"/>
              </a:endParaRPr>
            </a:p>
            <a:p>
              <a:pPr algn="ctr"/>
              <a:r>
                <a:rPr lang="en-US" sz="1400" b="0" dirty="0">
                  <a:solidFill>
                    <a:srgbClr val="000000"/>
                  </a:solidFill>
                  <a:latin typeface="Andale Mono"/>
                  <a:cs typeface="Andale Mono"/>
                </a:rPr>
                <a:t>f: (V, V) </a:t>
              </a:r>
              <a:br>
                <a:rPr lang="en-US" sz="1400" b="0" dirty="0">
                  <a:solidFill>
                    <a:srgbClr val="000000"/>
                  </a:solidFill>
                  <a:latin typeface="Andale Mono"/>
                  <a:cs typeface="Andale Mono"/>
                </a:rPr>
              </a:br>
              <a:r>
                <a:rPr lang="en-US" sz="1400" b="0" dirty="0">
                  <a:solidFill>
                    <a:srgbClr val="000000"/>
                  </a:solidFill>
                  <a:latin typeface="Andale Mono"/>
                  <a:cs typeface="Andale Mono"/>
                </a:rPr>
                <a:t>⇒ V</a:t>
              </a:r>
            </a:p>
          </p:txBody>
        </p:sp>
        <p:sp>
          <p:nvSpPr>
            <p:cNvPr id="9" name="Text Box 4"/>
            <p:cNvSpPr txBox="1">
              <a:spLocks noChangeArrowheads="1"/>
            </p:cNvSpPr>
            <p:nvPr/>
          </p:nvSpPr>
          <p:spPr bwMode="auto">
            <a:xfrm>
              <a:off x="1371600" y="1932057"/>
              <a:ext cx="1981200" cy="523220"/>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Collection&lt;V&gt;&gt;</a:t>
              </a:r>
            </a:p>
          </p:txBody>
        </p:sp>
        <p:cxnSp>
          <p:nvCxnSpPr>
            <p:cNvPr id="10" name="Straight Arrow Connector 9"/>
            <p:cNvCxnSpPr>
              <a:stCxn id="9" idx="2"/>
              <a:endCxn id="8" idx="0"/>
            </p:cNvCxnSpPr>
            <p:nvPr/>
          </p:nvCxnSpPr>
          <p:spPr bwMode="auto">
            <a:xfrm>
              <a:off x="2362200" y="2455277"/>
              <a:ext cx="0" cy="66892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V&gt;</a:t>
              </a: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209800" y="1752600"/>
            <a:ext cx="6858000" cy="4339650"/>
          </a:xfrm>
          <a:prstGeom prst="rect">
            <a:avLst/>
          </a:prstGeom>
          <a:noFill/>
          <a:ln>
            <a:noFill/>
          </a:ln>
        </p:spPr>
        <p:txBody>
          <a:bodyPr wrap="square" rtlCol="0">
            <a:spAutoFit/>
          </a:bodyPr>
          <a:lstStyle/>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 </a:t>
            </a:r>
            <a:r>
              <a:rPr lang="en-US" sz="1200" b="0" dirty="0" err="1">
                <a:solidFill>
                  <a:srgbClr val="000000"/>
                </a:solidFill>
                <a:latin typeface="Andale Mono"/>
                <a:cs typeface="Andale Mono"/>
              </a:rPr>
              <a:t>wordsWithOnes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words.parallelDo</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&lt;String, 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p>
          <a:p>
            <a:r>
              <a:rPr lang="en-US" sz="1200" b="0" dirty="0">
                <a:solidFill>
                  <a:srgbClr val="000000"/>
                </a:solidFill>
                <a:latin typeface="Andale Mono"/>
                <a:cs typeface="Andale Mono"/>
              </a:rPr>
              <a:t>      void process(String word,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(word, 1));</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(strings(), </a:t>
            </a:r>
            <a:r>
              <a:rPr lang="en-US" sz="1200" b="0" dirty="0" err="1">
                <a:solidFill>
                  <a:srgbClr val="000000"/>
                </a:solidFill>
                <a:latin typeface="Andale Mono"/>
                <a:cs typeface="Andale Mono"/>
              </a:rPr>
              <a:t>ints</a:t>
            </a:r>
            <a:r>
              <a:rPr lang="en-US" sz="1200" b="0" dirty="0">
                <a:solidFill>
                  <a:srgbClr val="000000"/>
                </a:solidFill>
                <a:latin typeface="Andale Mono"/>
                <a:cs typeface="Andale Mono"/>
              </a:rPr>
              <a:t>()));</a:t>
            </a:r>
          </a:p>
          <a:p>
            <a:endParaRPr lang="en-US" sz="1200" b="0" dirty="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a:t>
            </a:r>
            <a:r>
              <a:rPr lang="en-US" sz="1200" b="0" dirty="0" err="1">
                <a:solidFill>
                  <a:srgbClr val="000000"/>
                </a:solidFill>
                <a:latin typeface="Andale Mono"/>
                <a:cs typeface="Andale Mono"/>
              </a:rPr>
              <a:t>groupedWordsWithOnes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wordsWithOnes.groupByKey</a:t>
            </a:r>
            <a:r>
              <a:rPr lang="en-US" sz="1200" b="0" dirty="0">
                <a:solidFill>
                  <a:srgbClr val="000000"/>
                </a:solidFill>
                <a:latin typeface="Andale Mono"/>
                <a:cs typeface="Andale Mono"/>
              </a:rPr>
              <a:t>();</a:t>
            </a:r>
          </a:p>
          <a:p>
            <a:endParaRPr lang="en-US" sz="1200" b="0" dirty="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 </a:t>
            </a:r>
            <a:r>
              <a:rPr lang="en-US" sz="1200" b="0" dirty="0" err="1">
                <a:solidFill>
                  <a:srgbClr val="000000"/>
                </a:solidFill>
                <a:latin typeface="Andale Mono"/>
                <a:cs typeface="Andale Mono"/>
              </a:rPr>
              <a:t>wordCounts</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groupedWordsWithOnes.combineValues</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p>
          <a:p>
            <a:r>
              <a:rPr lang="en-US" sz="1200" b="0" dirty="0">
                <a:solidFill>
                  <a:srgbClr val="000000"/>
                </a:solidFill>
                <a:latin typeface="Andale Mono"/>
                <a:cs typeface="Andale Mono"/>
              </a:rPr>
              <a:t>      void process(Pair&lt;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int</a:t>
            </a:r>
            <a:r>
              <a:rPr lang="en-US" sz="1200" b="0" dirty="0">
                <a:solidFill>
                  <a:srgbClr val="000000"/>
                </a:solidFill>
                <a:latin typeface="Andale Mono"/>
                <a:cs typeface="Andale Mono"/>
              </a:rPr>
              <a:t> sum = 0;</a:t>
            </a:r>
          </a:p>
          <a:p>
            <a:r>
              <a:rPr lang="en-US" sz="1200" b="0" dirty="0">
                <a:solidFill>
                  <a:srgbClr val="000000"/>
                </a:solidFill>
                <a:latin typeface="Andale Mono"/>
                <a:cs typeface="Andale Mono"/>
              </a:rPr>
              <a:t>        for (Integer </a:t>
            </a:r>
            <a:r>
              <a:rPr lang="en-US" sz="1200" b="0" dirty="0" err="1">
                <a:solidFill>
                  <a:srgbClr val="000000"/>
                </a:solidFill>
                <a:latin typeface="Andale Mono"/>
                <a:cs typeface="Andale Mono"/>
              </a:rPr>
              <a:t>val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pair.getValue</a:t>
            </a:r>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sum += </a:t>
            </a:r>
            <a:r>
              <a:rPr lang="en-US" sz="1200" b="0" dirty="0" err="1">
                <a:solidFill>
                  <a:srgbClr val="000000"/>
                </a:solidFill>
                <a:latin typeface="Andale Mono"/>
                <a:cs typeface="Andale Mono"/>
              </a:rPr>
              <a:t>val</a:t>
            </a:r>
            <a:r>
              <a:rPr lang="en-US" sz="1200" b="0" dirty="0">
                <a:solidFill>
                  <a:srgbClr val="000000"/>
                </a:solidFill>
                <a:latin typeface="Andale Mono"/>
                <a:cs typeface="Andale Mono"/>
              </a:rPr>
              <a:t>;</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pair.getKey</a:t>
            </a:r>
            <a:r>
              <a:rPr lang="en-US" sz="1200" b="0" dirty="0">
                <a:solidFill>
                  <a:srgbClr val="000000"/>
                </a:solidFill>
                <a:latin typeface="Andale Mono"/>
                <a:cs typeface="Andale Mono"/>
              </a:rPr>
              <a:t>(), sum));</a:t>
            </a:r>
          </a:p>
          <a:p>
            <a:r>
              <a:rPr lang="en-US" sz="1200" b="0" dirty="0">
                <a:solidFill>
                  <a:srgbClr val="000000"/>
                </a:solidFill>
                <a:latin typeface="Andale Mono"/>
                <a:cs typeface="Andale Mono"/>
              </a:rPr>
              <a:t>      }</a:t>
            </a:r>
          </a:p>
          <a:p>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(strings(), </a:t>
            </a:r>
            <a:r>
              <a:rPr lang="en-US" sz="1200" b="0" dirty="0" err="1">
                <a:solidFill>
                  <a:srgbClr val="000000"/>
                </a:solidFill>
                <a:latin typeface="Andale Mono"/>
                <a:cs typeface="Andale Mono"/>
              </a:rPr>
              <a:t>ints</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Primitive operations</a:t>
            </a: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89096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61871"/>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5265003"/>
            <a:ext cx="9144000" cy="461665"/>
          </a:xfrm>
          <a:prstGeom prst="rect">
            <a:avLst/>
          </a:prstGeom>
          <a:noFill/>
        </p:spPr>
        <p:txBody>
          <a:bodyPr wrap="square" rtlCol="0">
            <a:spAutoFit/>
          </a:bodyPr>
          <a:lstStyle/>
          <a:p>
            <a:pPr algn="ctr"/>
            <a:r>
              <a:rPr lang="en-US" sz="2400" b="0" i="1" dirty="0">
                <a:solidFill>
                  <a:schemeClr val="bg1"/>
                </a:solidFill>
                <a:latin typeface="Gill Sans"/>
                <a:cs typeface="Gill Sans"/>
              </a:rPr>
              <a:t>Assumption:</a:t>
            </a:r>
            <a:r>
              <a:rPr lang="en-US" sz="2400" b="0" dirty="0">
                <a:solidFill>
                  <a:schemeClr val="bg1"/>
                </a:solidFill>
                <a:latin typeface="Gill Sans"/>
                <a:cs typeface="Gill Sans"/>
              </a:rPr>
              <a:t> static collection of records</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56343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 if this assumption is violated?</a:t>
            </a:r>
          </a:p>
        </p:txBody>
      </p:sp>
      <p:sp>
        <p:nvSpPr>
          <p:cNvPr id="7" name="TextBox 6"/>
          <p:cNvSpPr txBox="1"/>
          <p:nvPr/>
        </p:nvSpPr>
        <p:spPr>
          <a:xfrm>
            <a:off x="0" y="3219271"/>
            <a:ext cx="9144000" cy="830997"/>
          </a:xfrm>
          <a:prstGeom prst="rect">
            <a:avLst/>
          </a:prstGeom>
          <a:noFill/>
        </p:spPr>
        <p:txBody>
          <a:bodyPr wrap="square" rtlCol="0">
            <a:spAutoFit/>
          </a:bodyPr>
          <a:lstStyle/>
          <a:p>
            <a:pPr algn="ctr"/>
            <a:r>
              <a:rPr lang="en-US" sz="2400" b="0" dirty="0">
                <a:solidFill>
                  <a:srgbClr val="FF0000"/>
                </a:solidFill>
                <a:latin typeface="Gill Sans"/>
                <a:cs typeface="Gill Sans"/>
              </a:rPr>
              <a:t>Pig, Dryad(LINQ), Flume(Java), Spark </a:t>
            </a:r>
          </a:p>
          <a:p>
            <a:pPr algn="ctr"/>
            <a:r>
              <a:rPr lang="en-US" sz="2400" b="0" dirty="0">
                <a:solidFill>
                  <a:srgbClr val="FF0000"/>
                </a:solidFill>
                <a:latin typeface="Gill Sans"/>
                <a:cs typeface="Gill Sans"/>
              </a:rPr>
              <a:t>are all variations on a theme!</a:t>
            </a:r>
          </a:p>
        </p:txBody>
      </p:sp>
    </p:spTree>
    <p:extLst>
      <p:ext uri="{BB962C8B-B14F-4D97-AF65-F5344CB8AC3E}">
        <p14:creationId xmlns:p14="http://schemas.microsoft.com/office/powerpoint/2010/main" val="46835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(The Scream)</a:t>
            </a:r>
          </a:p>
        </p:txBody>
      </p:sp>
      <p:sp>
        <p:nvSpPr>
          <p:cNvPr id="8" name="TextBox 7">
            <a:extLst>
              <a:ext uri="{FF2B5EF4-FFF2-40B4-BE49-F238E27FC236}">
                <a16:creationId xmlns:a16="http://schemas.microsoft.com/office/drawing/2014/main" id="{0735469E-490E-484B-8DD5-FA81C6BA5EDF}"/>
              </a:ext>
            </a:extLst>
          </p:cNvPr>
          <p:cNvSpPr txBox="1"/>
          <p:nvPr/>
        </p:nvSpPr>
        <p:spPr>
          <a:xfrm>
            <a:off x="0" y="4837093"/>
            <a:ext cx="9144000" cy="830997"/>
          </a:xfrm>
          <a:prstGeom prst="rect">
            <a:avLst/>
          </a:prstGeom>
          <a:noFill/>
        </p:spPr>
        <p:txBody>
          <a:bodyPr wrap="square" rtlCol="0">
            <a:spAutoFit/>
          </a:bodyPr>
          <a:lstStyle/>
          <a:p>
            <a:pPr algn="ctr">
              <a:defRPr/>
            </a:pPr>
            <a:r>
              <a:rPr lang="en-US" sz="2400" b="0" kern="0" dirty="0">
                <a:latin typeface="Gill Sans"/>
                <a:cs typeface="Gill Sans"/>
              </a:rPr>
              <a:t>Remember: Assignment 1 due 2:30pm Tuesday, September 25 </a:t>
            </a:r>
            <a:r>
              <a:rPr lang="mr-IN" sz="2400" b="0" kern="0" dirty="0">
                <a:latin typeface="Gill Sans"/>
                <a:cs typeface="Gill Sans"/>
              </a:rPr>
              <a:t>–</a:t>
            </a:r>
            <a:r>
              <a:rPr lang="en-US" sz="2400" b="0" kern="0" dirty="0">
                <a:latin typeface="Gill Sans"/>
                <a:cs typeface="Gill Sans"/>
              </a:rPr>
              <a:t> </a:t>
            </a:r>
            <a:br>
              <a:rPr lang="en-US" sz="2400" b="0" kern="0" dirty="0">
                <a:latin typeface="Gill Sans"/>
                <a:cs typeface="Gill Sans"/>
              </a:rPr>
            </a:br>
            <a:r>
              <a:rPr lang="en-US" sz="2400" b="0" kern="0" dirty="0">
                <a:latin typeface="Gill Sans"/>
                <a:cs typeface="Gill Sans"/>
              </a:rPr>
              <a:t>You must tell us if you wish to take the late penalty.</a:t>
            </a:r>
          </a:p>
        </p:txBody>
      </p:sp>
    </p:spTree>
    <p:extLst>
      <p:ext uri="{BB962C8B-B14F-4D97-AF65-F5344CB8AC3E}">
        <p14:creationId xmlns:p14="http://schemas.microsoft.com/office/powerpoint/2010/main" val="24086500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the solution?</a:t>
            </a:r>
          </a:p>
        </p:txBody>
      </p:sp>
    </p:spTree>
    <p:extLst>
      <p:ext uri="{BB962C8B-B14F-4D97-AF65-F5344CB8AC3E}">
        <p14:creationId xmlns:p14="http://schemas.microsoft.com/office/powerpoint/2010/main" val="314766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8288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43372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4191000"/>
            <a:ext cx="1181206" cy="1752600"/>
          </a:xfrm>
          <a:prstGeom prst="rect">
            <a:avLst/>
          </a:prstGeom>
        </p:spPr>
      </p:pic>
      <p:sp>
        <p:nvSpPr>
          <p:cNvPr id="6" name="TextBox 5"/>
          <p:cNvSpPr txBox="1"/>
          <p:nvPr/>
        </p:nvSpPr>
        <p:spPr>
          <a:xfrm>
            <a:off x="0" y="304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Hadoop is great, but it’s really </a:t>
            </a:r>
            <a:r>
              <a:rPr lang="en-US" sz="2400" b="0" dirty="0" err="1">
                <a:solidFill>
                  <a:schemeClr val="bg1"/>
                </a:solidFill>
                <a:latin typeface="Gill Sans"/>
                <a:cs typeface="Gill Sans"/>
              </a:rPr>
              <a:t>waaaaay</a:t>
            </a:r>
            <a:r>
              <a:rPr lang="en-US" sz="2400" b="0" dirty="0">
                <a:solidFill>
                  <a:schemeClr val="bg1"/>
                </a:solidFill>
                <a:latin typeface="Gill Sans"/>
                <a:cs typeface="Gill Sans"/>
              </a:rPr>
              <a:t> too low level!</a:t>
            </a:r>
          </a:p>
        </p:txBody>
      </p:sp>
      <p:sp>
        <p:nvSpPr>
          <p:cNvPr id="7" name="TextBox 6"/>
          <p:cNvSpPr txBox="1"/>
          <p:nvPr/>
        </p:nvSpPr>
        <p:spPr>
          <a:xfrm>
            <a:off x="0" y="666690"/>
            <a:ext cx="9144000" cy="400110"/>
          </a:xfrm>
          <a:prstGeom prst="rect">
            <a:avLst/>
          </a:prstGeom>
          <a:noFill/>
        </p:spPr>
        <p:txBody>
          <a:bodyPr wrap="square" rtlCol="0">
            <a:spAutoFit/>
          </a:bodyPr>
          <a:lstStyle/>
          <a:p>
            <a:pPr algn="ctr"/>
            <a:r>
              <a:rPr lang="en-US" sz="2000" b="0" dirty="0">
                <a:solidFill>
                  <a:srgbClr val="000000"/>
                </a:solidFill>
                <a:latin typeface="Gill Sans"/>
                <a:cs typeface="Gill Sans"/>
              </a:rPr>
              <a:t>(circa 2007)</a:t>
            </a:r>
          </a:p>
        </p:txBody>
      </p:sp>
      <p:sp>
        <p:nvSpPr>
          <p:cNvPr id="8" name="TextBox 7"/>
          <p:cNvSpPr txBox="1"/>
          <p:nvPr/>
        </p:nvSpPr>
        <p:spPr>
          <a:xfrm>
            <a:off x="609600" y="2973288"/>
            <a:ext cx="3212182" cy="400110"/>
          </a:xfrm>
          <a:prstGeom prst="rect">
            <a:avLst/>
          </a:prstGeom>
          <a:noFill/>
        </p:spPr>
        <p:txBody>
          <a:bodyPr wrap="square" rtlCol="0">
            <a:spAutoFit/>
          </a:bodyPr>
          <a:lstStyle/>
          <a:p>
            <a:pPr algn="ctr"/>
            <a:r>
              <a:rPr lang="en-US" sz="2000" b="0" dirty="0">
                <a:solidFill>
                  <a:schemeClr val="bg1"/>
                </a:solidFill>
                <a:latin typeface="Gill Sans"/>
                <a:cs typeface="Gill Sans"/>
              </a:rPr>
              <a:t>What we really need is SQL!</a:t>
            </a:r>
          </a:p>
        </p:txBody>
      </p:sp>
      <p:sp>
        <p:nvSpPr>
          <p:cNvPr id="9" name="TextBox 8"/>
          <p:cNvSpPr txBox="1"/>
          <p:nvPr/>
        </p:nvSpPr>
        <p:spPr>
          <a:xfrm>
            <a:off x="5029200" y="2819400"/>
            <a:ext cx="3212182" cy="707886"/>
          </a:xfrm>
          <a:prstGeom prst="rect">
            <a:avLst/>
          </a:prstGeom>
          <a:noFill/>
        </p:spPr>
        <p:txBody>
          <a:bodyPr wrap="square" rtlCol="0">
            <a:spAutoFit/>
          </a:bodyPr>
          <a:lstStyle/>
          <a:p>
            <a:pPr algn="ctr"/>
            <a:r>
              <a:rPr lang="en-US" sz="2000" b="0" dirty="0">
                <a:solidFill>
                  <a:schemeClr val="bg1"/>
                </a:solidFill>
                <a:latin typeface="Gill Sans"/>
                <a:cs typeface="Gill Sans"/>
              </a:rPr>
              <a:t>What we really need is a scripting language!</a:t>
            </a:r>
          </a:p>
        </p:txBody>
      </p:sp>
      <p:sp>
        <p:nvSpPr>
          <p:cNvPr id="10" name="TextBox 9"/>
          <p:cNvSpPr txBox="1"/>
          <p:nvPr/>
        </p:nvSpPr>
        <p:spPr>
          <a:xfrm>
            <a:off x="719301" y="4019490"/>
            <a:ext cx="1143000" cy="400110"/>
          </a:xfrm>
          <a:prstGeom prst="rect">
            <a:avLst/>
          </a:prstGeom>
          <a:noFill/>
        </p:spPr>
        <p:txBody>
          <a:bodyPr wrap="square" rtlCol="0">
            <a:spAutoFit/>
          </a:bodyPr>
          <a:lstStyle/>
          <a:p>
            <a:pPr algn="ctr"/>
            <a:r>
              <a:rPr lang="en-US" sz="2000" b="0" dirty="0">
                <a:solidFill>
                  <a:schemeClr val="bg1"/>
                </a:solidFill>
                <a:latin typeface="Gill Sans"/>
                <a:cs typeface="Gill Sans"/>
              </a:rPr>
              <a:t>Answer:</a:t>
            </a:r>
          </a:p>
        </p:txBody>
      </p:sp>
      <p:sp>
        <p:nvSpPr>
          <p:cNvPr id="11" name="TextBox 10"/>
          <p:cNvSpPr txBox="1"/>
          <p:nvPr/>
        </p:nvSpPr>
        <p:spPr>
          <a:xfrm>
            <a:off x="5181600" y="4019490"/>
            <a:ext cx="1143000" cy="400110"/>
          </a:xfrm>
          <a:prstGeom prst="rect">
            <a:avLst/>
          </a:prstGeom>
          <a:noFill/>
        </p:spPr>
        <p:txBody>
          <a:bodyPr wrap="square" rtlCol="0">
            <a:spAutoFit/>
          </a:bodyPr>
          <a:lstStyle/>
          <a:p>
            <a:pPr algn="ctr"/>
            <a:r>
              <a:rPr lang="en-US" sz="2000" b="0" dirty="0">
                <a:solidFill>
                  <a:schemeClr val="bg1"/>
                </a:solidFill>
                <a:latin typeface="Gill Sans"/>
                <a:cs typeface="Gill Sans"/>
              </a:rPr>
              <a:t>Answer:</a:t>
            </a:r>
          </a:p>
        </p:txBody>
      </p:sp>
    </p:spTree>
    <p:extLst>
      <p:ext uri="{BB962C8B-B14F-4D97-AF65-F5344CB8AC3E}">
        <p14:creationId xmlns:p14="http://schemas.microsoft.com/office/powerpoint/2010/main" val="4006886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572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86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14416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1295400"/>
            <a:ext cx="1181206" cy="1752600"/>
          </a:xfrm>
          <a:prstGeom prst="rect">
            <a:avLst/>
          </a:prstGeom>
        </p:spPr>
      </p:pic>
      <p:sp>
        <p:nvSpPr>
          <p:cNvPr id="12" name="TextBox 11"/>
          <p:cNvSpPr txBox="1"/>
          <p:nvPr/>
        </p:nvSpPr>
        <p:spPr>
          <a:xfrm>
            <a:off x="1600200" y="3409890"/>
            <a:ext cx="1143000" cy="400110"/>
          </a:xfrm>
          <a:prstGeom prst="rect">
            <a:avLst/>
          </a:prstGeom>
          <a:noFill/>
        </p:spPr>
        <p:txBody>
          <a:bodyPr wrap="square" rtlCol="0">
            <a:spAutoFit/>
          </a:bodyPr>
          <a:lstStyle/>
          <a:p>
            <a:pPr algn="ctr"/>
            <a:r>
              <a:rPr lang="en-US" sz="2000" b="0" dirty="0">
                <a:solidFill>
                  <a:schemeClr val="bg1"/>
                </a:solidFill>
                <a:latin typeface="Gill Sans"/>
                <a:cs typeface="Gill Sans"/>
              </a:rPr>
              <a:t>SQL</a:t>
            </a:r>
          </a:p>
        </p:txBody>
      </p:sp>
      <p:sp>
        <p:nvSpPr>
          <p:cNvPr id="13" name="TextBox 12"/>
          <p:cNvSpPr txBox="1"/>
          <p:nvPr/>
        </p:nvSpPr>
        <p:spPr>
          <a:xfrm>
            <a:off x="5638800" y="3409890"/>
            <a:ext cx="1905000" cy="400110"/>
          </a:xfrm>
          <a:prstGeom prst="rect">
            <a:avLst/>
          </a:prstGeom>
          <a:noFill/>
        </p:spPr>
        <p:txBody>
          <a:bodyPr wrap="square" rtlCol="0">
            <a:spAutoFit/>
          </a:bodyPr>
          <a:lstStyle/>
          <a:p>
            <a:pPr algn="ctr"/>
            <a:r>
              <a:rPr lang="en-US" sz="2000" b="0" dirty="0">
                <a:solidFill>
                  <a:schemeClr val="bg1"/>
                </a:solidFill>
                <a:latin typeface="Gill Sans"/>
                <a:cs typeface="Gill Sans"/>
              </a:rPr>
              <a:t>Pig Scripts</a:t>
            </a:r>
          </a:p>
        </p:txBody>
      </p:sp>
      <p:sp>
        <p:nvSpPr>
          <p:cNvPr id="14" name="TextBox 13"/>
          <p:cNvSpPr txBox="1"/>
          <p:nvPr/>
        </p:nvSpPr>
        <p:spPr>
          <a:xfrm>
            <a:off x="-1860" y="6248400"/>
            <a:ext cx="9145860" cy="400110"/>
          </a:xfrm>
          <a:prstGeom prst="rect">
            <a:avLst/>
          </a:prstGeom>
          <a:noFill/>
        </p:spPr>
        <p:txBody>
          <a:bodyPr wrap="square" rtlCol="0">
            <a:spAutoFit/>
          </a:bodyPr>
          <a:lstStyle/>
          <a:p>
            <a:pPr algn="ctr"/>
            <a:r>
              <a:rPr lang="en-US" sz="2000" b="0" dirty="0">
                <a:solidFill>
                  <a:schemeClr val="bg1"/>
                </a:solidFill>
                <a:latin typeface="Gill Sans"/>
                <a:cs typeface="Gill Sans"/>
              </a:rPr>
              <a:t>Both open-source projects today!</a:t>
            </a:r>
          </a:p>
        </p:txBody>
      </p:sp>
      <p:grpSp>
        <p:nvGrpSpPr>
          <p:cNvPr id="163" name="Group 162"/>
          <p:cNvGrpSpPr/>
          <p:nvPr/>
        </p:nvGrpSpPr>
        <p:grpSpPr>
          <a:xfrm>
            <a:off x="827244" y="3886200"/>
            <a:ext cx="2880888" cy="1907949"/>
            <a:chOff x="827244" y="3886200"/>
            <a:chExt cx="2880888" cy="1907949"/>
          </a:xfrm>
        </p:grpSpPr>
        <p:grpSp>
          <p:nvGrpSpPr>
            <p:cNvPr id="35" name="Group 34"/>
            <p:cNvGrpSpPr/>
            <p:nvPr/>
          </p:nvGrpSpPr>
          <p:grpSpPr>
            <a:xfrm rot="20700000">
              <a:off x="827244" y="4744293"/>
              <a:ext cx="1422400" cy="691426"/>
              <a:chOff x="1752600" y="4724400"/>
              <a:chExt cx="1422400" cy="691426"/>
            </a:xfrm>
          </p:grpSpPr>
          <p:cxnSp>
            <p:nvCxnSpPr>
              <p:cNvPr id="15" name="Straight Arrow Connector 14"/>
              <p:cNvCxnSpPr>
                <a:stCxn id="29" idx="2"/>
                <a:endCxn id="2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29" idx="2"/>
                <a:endCxn id="2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8" idx="2"/>
                <a:endCxn id="2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28" idx="2"/>
                <a:endCxn id="2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7" idx="2"/>
                <a:endCxn id="2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 name="Rectangle 1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1" name="Rectangle 2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2" name="Rectangle 2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23" name="Straight Arrow Connector 22"/>
              <p:cNvCxnSpPr>
                <a:stCxn id="29" idx="2"/>
                <a:endCxn id="2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2"/>
                <a:endCxn id="2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7" idx="2"/>
                <a:endCxn id="2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7" idx="2"/>
                <a:endCxn id="2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7" name="Rectangle 2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8" name="Rectangle 2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9" name="Rectangle 2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30" name="TextBox 29"/>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31" name="TextBox 30"/>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36" name="Group 35"/>
            <p:cNvGrpSpPr/>
            <p:nvPr/>
          </p:nvGrpSpPr>
          <p:grpSpPr>
            <a:xfrm rot="454975">
              <a:off x="1086646" y="4923008"/>
              <a:ext cx="1422400" cy="691426"/>
              <a:chOff x="1752600" y="4724400"/>
              <a:chExt cx="1422400" cy="691426"/>
            </a:xfrm>
          </p:grpSpPr>
          <p:cxnSp>
            <p:nvCxnSpPr>
              <p:cNvPr id="37" name="Straight Arrow Connector 36"/>
              <p:cNvCxnSpPr>
                <a:stCxn id="51" idx="2"/>
                <a:endCxn id="4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51" idx="2"/>
                <a:endCxn id="4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0" idx="2"/>
                <a:endCxn id="4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0" idx="2"/>
                <a:endCxn id="4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49" idx="2"/>
                <a:endCxn id="4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2" name="Rectangle 4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43" name="Rectangle 4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44" name="Rectangle 4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45" name="Straight Arrow Connector 44"/>
              <p:cNvCxnSpPr>
                <a:stCxn id="51" idx="2"/>
                <a:endCxn id="4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0" idx="2"/>
                <a:endCxn id="4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9" idx="2"/>
                <a:endCxn id="4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49" idx="2"/>
                <a:endCxn id="4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9" name="Rectangle 4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0" name="Rectangle 4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1" name="Rectangle 5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2" name="TextBox 51"/>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53" name="TextBox 52"/>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54" name="Group 53"/>
            <p:cNvGrpSpPr/>
            <p:nvPr/>
          </p:nvGrpSpPr>
          <p:grpSpPr>
            <a:xfrm rot="153381">
              <a:off x="2046444" y="4758921"/>
              <a:ext cx="1422400" cy="691426"/>
              <a:chOff x="1752600" y="4724400"/>
              <a:chExt cx="1422400" cy="691426"/>
            </a:xfrm>
          </p:grpSpPr>
          <p:cxnSp>
            <p:nvCxnSpPr>
              <p:cNvPr id="55" name="Straight Arrow Connector 54"/>
              <p:cNvCxnSpPr>
                <a:stCxn id="69" idx="2"/>
                <a:endCxn id="6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69" idx="2"/>
                <a:endCxn id="6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68" idx="2"/>
                <a:endCxn id="6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68" idx="2"/>
                <a:endCxn id="6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67" idx="2"/>
                <a:endCxn id="6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0" name="Rectangle 5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61" name="Rectangle 6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62" name="Rectangle 6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63" name="Straight Arrow Connector 62"/>
              <p:cNvCxnSpPr>
                <a:stCxn id="69" idx="2"/>
                <a:endCxn id="6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68" idx="2"/>
                <a:endCxn id="6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67" idx="2"/>
                <a:endCxn id="6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6" name="Straight Arrow Connector 65"/>
              <p:cNvCxnSpPr>
                <a:stCxn id="67" idx="2"/>
                <a:endCxn id="6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7" name="Rectangle 6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8" name="Rectangle 6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9" name="Rectangle 6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70" name="TextBox 69"/>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71" name="TextBox 70"/>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72" name="Group 71"/>
            <p:cNvGrpSpPr/>
            <p:nvPr/>
          </p:nvGrpSpPr>
          <p:grpSpPr>
            <a:xfrm rot="20829346">
              <a:off x="2285732" y="5102723"/>
              <a:ext cx="1422400" cy="691426"/>
              <a:chOff x="1752600" y="4724400"/>
              <a:chExt cx="1422400" cy="691426"/>
            </a:xfrm>
          </p:grpSpPr>
          <p:cxnSp>
            <p:nvCxnSpPr>
              <p:cNvPr id="73" name="Straight Arrow Connector 72"/>
              <p:cNvCxnSpPr>
                <a:stCxn id="87" idx="2"/>
                <a:endCxn id="80"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87" idx="2"/>
                <a:endCxn id="78"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stCxn id="86" idx="2"/>
                <a:endCxn id="80"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86" idx="2"/>
                <a:endCxn id="78"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85" idx="2"/>
                <a:endCxn id="79"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8" name="Rectangle 77"/>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79" name="Rectangle 78"/>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80" name="Rectangle 79"/>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81" name="Straight Arrow Connector 80"/>
              <p:cNvCxnSpPr>
                <a:stCxn id="87" idx="2"/>
                <a:endCxn id="79"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86" idx="2"/>
                <a:endCxn id="79"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5" idx="2"/>
                <a:endCxn id="80"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5" idx="2"/>
                <a:endCxn id="78"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5" name="Rectangle 84"/>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6" name="Rectangle 85"/>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7" name="Rectangle 86"/>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8" name="TextBox 87"/>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89" name="TextBox 88"/>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sp>
          <p:nvSpPr>
            <p:cNvPr id="162" name="Down Arrow 161"/>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grpSp>
        <p:nvGrpSpPr>
          <p:cNvPr id="164" name="Group 163"/>
          <p:cNvGrpSpPr/>
          <p:nvPr/>
        </p:nvGrpSpPr>
        <p:grpSpPr>
          <a:xfrm>
            <a:off x="5272512" y="3886200"/>
            <a:ext cx="2880888" cy="1907949"/>
            <a:chOff x="827244" y="3886200"/>
            <a:chExt cx="2880888" cy="1907949"/>
          </a:xfrm>
        </p:grpSpPr>
        <p:grpSp>
          <p:nvGrpSpPr>
            <p:cNvPr id="165" name="Group 164"/>
            <p:cNvGrpSpPr/>
            <p:nvPr/>
          </p:nvGrpSpPr>
          <p:grpSpPr>
            <a:xfrm rot="20700000">
              <a:off x="827244" y="4744293"/>
              <a:ext cx="1422400" cy="691426"/>
              <a:chOff x="1752600" y="4724400"/>
              <a:chExt cx="1422400" cy="691426"/>
            </a:xfrm>
          </p:grpSpPr>
          <p:cxnSp>
            <p:nvCxnSpPr>
              <p:cNvPr id="221" name="Straight Arrow Connector 220"/>
              <p:cNvCxnSpPr>
                <a:stCxn id="235" idx="2"/>
                <a:endCxn id="228"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2" name="Straight Arrow Connector 221"/>
              <p:cNvCxnSpPr>
                <a:stCxn id="235" idx="2"/>
                <a:endCxn id="226"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234" idx="2"/>
                <a:endCxn id="228"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4" name="Straight Arrow Connector 223"/>
              <p:cNvCxnSpPr>
                <a:stCxn id="234" idx="2"/>
                <a:endCxn id="226"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5" name="Straight Arrow Connector 224"/>
              <p:cNvCxnSpPr>
                <a:stCxn id="233" idx="2"/>
                <a:endCxn id="227"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26" name="Rectangle 225"/>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27" name="Rectangle 226"/>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28" name="Rectangle 227"/>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229" name="Straight Arrow Connector 228"/>
              <p:cNvCxnSpPr>
                <a:stCxn id="235" idx="2"/>
                <a:endCxn id="227"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0" name="Straight Arrow Connector 229"/>
              <p:cNvCxnSpPr>
                <a:stCxn id="234" idx="2"/>
                <a:endCxn id="227"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1" name="Straight Arrow Connector 230"/>
              <p:cNvCxnSpPr>
                <a:stCxn id="233" idx="2"/>
                <a:endCxn id="228"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2" name="Straight Arrow Connector 231"/>
              <p:cNvCxnSpPr>
                <a:stCxn id="233" idx="2"/>
                <a:endCxn id="226"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33" name="Rectangle 232"/>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4" name="Rectangle 233"/>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5" name="Rectangle 234"/>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6" name="TextBox 235"/>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237" name="TextBox 236"/>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166" name="Group 165"/>
            <p:cNvGrpSpPr/>
            <p:nvPr/>
          </p:nvGrpSpPr>
          <p:grpSpPr>
            <a:xfrm rot="454975">
              <a:off x="1086646" y="4923008"/>
              <a:ext cx="1422400" cy="691426"/>
              <a:chOff x="1752600" y="4724400"/>
              <a:chExt cx="1422400" cy="691426"/>
            </a:xfrm>
          </p:grpSpPr>
          <p:cxnSp>
            <p:nvCxnSpPr>
              <p:cNvPr id="204" name="Straight Arrow Connector 203"/>
              <p:cNvCxnSpPr>
                <a:stCxn id="218" idx="2"/>
                <a:endCxn id="211"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5" name="Straight Arrow Connector 204"/>
              <p:cNvCxnSpPr>
                <a:stCxn id="218" idx="2"/>
                <a:endCxn id="209"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6" name="Straight Arrow Connector 205"/>
              <p:cNvCxnSpPr>
                <a:stCxn id="217" idx="2"/>
                <a:endCxn id="211"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7" name="Straight Arrow Connector 206"/>
              <p:cNvCxnSpPr>
                <a:stCxn id="217" idx="2"/>
                <a:endCxn id="209"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8" name="Straight Arrow Connector 207"/>
              <p:cNvCxnSpPr>
                <a:stCxn id="216" idx="2"/>
                <a:endCxn id="210"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9" name="Rectangle 208"/>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10" name="Rectangle 209"/>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211" name="Rectangle 210"/>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212" name="Straight Arrow Connector 211"/>
              <p:cNvCxnSpPr>
                <a:stCxn id="218" idx="2"/>
                <a:endCxn id="210"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3" name="Straight Arrow Connector 212"/>
              <p:cNvCxnSpPr>
                <a:stCxn id="217" idx="2"/>
                <a:endCxn id="210"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216" idx="2"/>
                <a:endCxn id="211"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5" name="Straight Arrow Connector 214"/>
              <p:cNvCxnSpPr>
                <a:stCxn id="216" idx="2"/>
                <a:endCxn id="209"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16" name="Rectangle 215"/>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7" name="Rectangle 216"/>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8" name="Rectangle 217"/>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9" name="TextBox 218"/>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220" name="TextBox 219"/>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167" name="Group 166"/>
            <p:cNvGrpSpPr/>
            <p:nvPr/>
          </p:nvGrpSpPr>
          <p:grpSpPr>
            <a:xfrm rot="153381">
              <a:off x="2046444" y="4758921"/>
              <a:ext cx="1422400" cy="691426"/>
              <a:chOff x="1752600" y="4724400"/>
              <a:chExt cx="1422400" cy="691426"/>
            </a:xfrm>
          </p:grpSpPr>
          <p:cxnSp>
            <p:nvCxnSpPr>
              <p:cNvPr id="187" name="Straight Arrow Connector 186"/>
              <p:cNvCxnSpPr>
                <a:stCxn id="201" idx="2"/>
                <a:endCxn id="19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8" name="Straight Arrow Connector 187"/>
              <p:cNvCxnSpPr>
                <a:stCxn id="201" idx="2"/>
                <a:endCxn id="19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200" idx="2"/>
                <a:endCxn id="19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200" idx="2"/>
                <a:endCxn id="19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1" name="Straight Arrow Connector 190"/>
              <p:cNvCxnSpPr>
                <a:stCxn id="199" idx="2"/>
                <a:endCxn id="19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2" name="Rectangle 19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93" name="Rectangle 19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94" name="Rectangle 19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195" name="Straight Arrow Connector 194"/>
              <p:cNvCxnSpPr>
                <a:stCxn id="201" idx="2"/>
                <a:endCxn id="19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6" name="Straight Arrow Connector 195"/>
              <p:cNvCxnSpPr>
                <a:stCxn id="200" idx="2"/>
                <a:endCxn id="19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99" idx="2"/>
                <a:endCxn id="19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8" name="Straight Arrow Connector 197"/>
              <p:cNvCxnSpPr>
                <a:stCxn id="199" idx="2"/>
                <a:endCxn id="19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9" name="Rectangle 19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0" name="Rectangle 19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1" name="Rectangle 20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2" name="TextBox 201"/>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203" name="TextBox 202"/>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grpSp>
          <p:nvGrpSpPr>
            <p:cNvPr id="168" name="Group 167"/>
            <p:cNvGrpSpPr/>
            <p:nvPr/>
          </p:nvGrpSpPr>
          <p:grpSpPr>
            <a:xfrm rot="20829346">
              <a:off x="2285732" y="5102723"/>
              <a:ext cx="1422400" cy="691426"/>
              <a:chOff x="1752600" y="4724400"/>
              <a:chExt cx="1422400" cy="691426"/>
            </a:xfrm>
          </p:grpSpPr>
          <p:cxnSp>
            <p:nvCxnSpPr>
              <p:cNvPr id="170" name="Straight Arrow Connector 169"/>
              <p:cNvCxnSpPr>
                <a:stCxn id="184" idx="2"/>
                <a:endCxn id="177"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84" idx="2"/>
                <a:endCxn id="175"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2" name="Straight Arrow Connector 171"/>
              <p:cNvCxnSpPr>
                <a:stCxn id="183" idx="2"/>
                <a:endCxn id="177"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3" name="Straight Arrow Connector 172"/>
              <p:cNvCxnSpPr>
                <a:stCxn id="183" idx="2"/>
                <a:endCxn id="175"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82" idx="2"/>
                <a:endCxn id="176"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75" name="Rectangle 174"/>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76" name="Rectangle 175"/>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sp>
            <p:nvSpPr>
              <p:cNvPr id="177" name="Rectangle 176"/>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a:solidFill>
                      <a:schemeClr val="bg2"/>
                    </a:solidFill>
                  </a:rPr>
                  <a:t>reduce</a:t>
                </a:r>
              </a:p>
            </p:txBody>
          </p:sp>
          <p:cxnSp>
            <p:nvCxnSpPr>
              <p:cNvPr id="178" name="Straight Arrow Connector 177"/>
              <p:cNvCxnSpPr>
                <a:stCxn id="184" idx="2"/>
                <a:endCxn id="176"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9" name="Straight Arrow Connector 178"/>
              <p:cNvCxnSpPr>
                <a:stCxn id="183" idx="2"/>
                <a:endCxn id="176"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a:stCxn id="182" idx="2"/>
                <a:endCxn id="177"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1" name="Straight Arrow Connector 180"/>
              <p:cNvCxnSpPr>
                <a:stCxn id="182" idx="2"/>
                <a:endCxn id="175"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82" name="Rectangle 181"/>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3" name="Rectangle 182"/>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4" name="Rectangle 183"/>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5" name="TextBox 184"/>
              <p:cNvSpPr txBox="1"/>
              <p:nvPr/>
            </p:nvSpPr>
            <p:spPr>
              <a:xfrm>
                <a:off x="2570614" y="4775200"/>
                <a:ext cx="248786" cy="169277"/>
              </a:xfrm>
              <a:prstGeom prst="rect">
                <a:avLst/>
              </a:prstGeom>
              <a:noFill/>
            </p:spPr>
            <p:txBody>
              <a:bodyPr wrap="none" rtlCol="0">
                <a:spAutoFit/>
              </a:bodyPr>
              <a:lstStyle/>
              <a:p>
                <a:r>
                  <a:rPr lang="en-US" sz="500" dirty="0">
                    <a:solidFill>
                      <a:schemeClr val="bg1"/>
                    </a:solidFill>
                  </a:rPr>
                  <a:t>…</a:t>
                </a:r>
              </a:p>
            </p:txBody>
          </p:sp>
          <p:sp>
            <p:nvSpPr>
              <p:cNvPr id="186" name="TextBox 185"/>
              <p:cNvSpPr txBox="1"/>
              <p:nvPr/>
            </p:nvSpPr>
            <p:spPr>
              <a:xfrm>
                <a:off x="2570614" y="5246549"/>
                <a:ext cx="248786" cy="169277"/>
              </a:xfrm>
              <a:prstGeom prst="rect">
                <a:avLst/>
              </a:prstGeom>
              <a:noFill/>
            </p:spPr>
            <p:txBody>
              <a:bodyPr wrap="none" rtlCol="0">
                <a:spAutoFit/>
              </a:bodyPr>
              <a:lstStyle/>
              <a:p>
                <a:r>
                  <a:rPr lang="en-US" sz="500" dirty="0">
                    <a:solidFill>
                      <a:schemeClr val="bg1"/>
                    </a:solidFill>
                  </a:rPr>
                  <a:t>…</a:t>
                </a:r>
              </a:p>
            </p:txBody>
          </p:sp>
        </p:grpSp>
        <p:sp>
          <p:nvSpPr>
            <p:cNvPr id="169" name="Down Arrow 168"/>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sp>
        <p:nvSpPr>
          <p:cNvPr id="238" name="TextBox 237"/>
          <p:cNvSpPr txBox="1"/>
          <p:nvPr/>
        </p:nvSpPr>
        <p:spPr>
          <a:xfrm rot="21115892">
            <a:off x="2284504" y="3780616"/>
            <a:ext cx="2325527" cy="707886"/>
          </a:xfrm>
          <a:prstGeom prst="rect">
            <a:avLst/>
          </a:prstGeom>
          <a:noFill/>
        </p:spPr>
        <p:txBody>
          <a:bodyPr wrap="square" rtlCol="0">
            <a:spAutoFit/>
          </a:bodyPr>
          <a:lstStyle/>
          <a:p>
            <a:pPr algn="ctr"/>
            <a:r>
              <a:rPr lang="en-US" sz="2000" b="0" dirty="0">
                <a:solidFill>
                  <a:srgbClr val="FF0000"/>
                </a:solidFill>
                <a:latin typeface="Gill Sans"/>
                <a:cs typeface="Gill Sans"/>
              </a:rPr>
              <a:t>Aside: Why not just </a:t>
            </a:r>
            <a:br>
              <a:rPr lang="en-US" sz="2000" b="0" dirty="0">
                <a:solidFill>
                  <a:srgbClr val="FF0000"/>
                </a:solidFill>
                <a:latin typeface="Gill Sans"/>
                <a:cs typeface="Gill Sans"/>
              </a:rPr>
            </a:br>
            <a:r>
              <a:rPr lang="en-US" sz="2000" b="0" dirty="0">
                <a:solidFill>
                  <a:srgbClr val="FF0000"/>
                </a:solidFill>
                <a:latin typeface="Gill Sans"/>
                <a:cs typeface="Gill Sans"/>
              </a:rPr>
              <a:t>use a database?</a:t>
            </a:r>
          </a:p>
        </p:txBody>
      </p:sp>
    </p:spTree>
    <p:extLst>
      <p:ext uri="{BB962C8B-B14F-4D97-AF65-F5344CB8AC3E}">
        <p14:creationId xmlns:p14="http://schemas.microsoft.com/office/powerpoint/2010/main" val="116361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8"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55055</TotalTime>
  <Words>3454</Words>
  <Application>Microsoft Macintosh PowerPoint</Application>
  <PresentationFormat>On-screen Show (4:3)</PresentationFormat>
  <Paragraphs>679</Paragraphs>
  <Slides>67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ＭＳ Ｐゴシック</vt:lpstr>
      <vt:lpstr>Andale Mono</vt:lpstr>
      <vt:lpstr>Arial</vt:lpstr>
      <vt:lpstr>Arial Black</vt:lpstr>
      <vt:lpstr>Calibri</vt:lpstr>
      <vt:lpstr>Gill Sans</vt:lpstr>
      <vt:lpstr>Wingdings</vt:lpstr>
      <vt:lpstr>Zapf Dingbats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Microsoft Office User</cp:lastModifiedBy>
  <cp:revision>11735</cp:revision>
  <cp:lastPrinted>2017-01-19T20:32:32Z</cp:lastPrinted>
  <dcterms:created xsi:type="dcterms:W3CDTF">2012-08-31T06:36:49Z</dcterms:created>
  <dcterms:modified xsi:type="dcterms:W3CDTF">2018-09-18T22:44:57Z</dcterms:modified>
  <cp:category/>
</cp:coreProperties>
</file>